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ra" charset="1" panose="00000500000000000000"/>
      <p:regular r:id="rId16"/>
    </p:embeddedFont>
    <p:embeddedFont>
      <p:font typeface="Lora Bold" charset="1" panose="00000800000000000000"/>
      <p:regular r:id="rId17"/>
    </p:embeddedFont>
    <p:embeddedFont>
      <p:font typeface="Lora Bold Italics" charset="1" panose="000008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Glock Grotesk Bold" charset="1" panose="00000805000000000000"/>
      <p:regular r:id="rId21"/>
    </p:embeddedFont>
    <p:embeddedFont>
      <p:font typeface="Inter Bold" charset="1" panose="02000503000000020004"/>
      <p:regular r:id="rId22"/>
    </p:embeddedFont>
    <p:embeddedFont>
      <p:font typeface="Aptos" charset="1" panose="020B0004020202020204"/>
      <p:regular r:id="rId23"/>
    </p:embeddedFont>
    <p:embeddedFont>
      <p:font typeface="Agrandir Bold" charset="1" panose="00000800000000000000"/>
      <p:regular r:id="rId24"/>
    </p:embeddedFont>
    <p:embeddedFont>
      <p:font typeface="Agrandir" charset="1" panose="00000500000000000000"/>
      <p:regular r:id="rId25"/>
    </p:embeddedFont>
    <p:embeddedFont>
      <p:font typeface="Libre Baskerville Bold" charset="1" panose="02000000000000000000"/>
      <p:regular r:id="rId26"/>
    </p:embeddedFont>
    <p:embeddedFont>
      <p:font typeface="Noto Serif Bold" charset="1" panose="02020800060500020200"/>
      <p:regular r:id="rId27"/>
    </p:embeddedFont>
    <p:embeddedFont>
      <p:font typeface="Agrandir Italics" charset="1" panose="00000500000000000000"/>
      <p:regular r:id="rId28"/>
    </p:embeddedFont>
    <p:embeddedFont>
      <p:font typeface="Inter" charset="1" panose="02000503000000020004"/>
      <p:regular r:id="rId29"/>
    </p:embeddedFont>
    <p:embeddedFont>
      <p:font typeface="Montserrat Bold Italics" charset="1" panose="00000800000000000000"/>
      <p:regular r:id="rId30"/>
    </p:embeddedFont>
    <p:embeddedFont>
      <p:font typeface="Open Sans" charset="1" panose="00000000000000000000"/>
      <p:regular r:id="rId31"/>
    </p:embeddedFont>
    <p:embeddedFont>
      <p:font typeface="Arial Bold" charset="1" panose="020B0704020202020204"/>
      <p:regular r:id="rId32"/>
    </p:embeddedFont>
    <p:embeddedFont>
      <p:font typeface="Aptos Bold" charset="1" panose="020B0004020202020204"/>
      <p:regular r:id="rId33"/>
    </p:embeddedFont>
    <p:embeddedFont>
      <p:font typeface="Roboto Bold Italics" charset="1" panose="02000000000000000000"/>
      <p:regular r:id="rId34"/>
    </p:embeddedFont>
    <p:embeddedFont>
      <p:font typeface="Archivo Black" charset="1" panose="020B0A03020202020B04"/>
      <p:regular r:id="rId35"/>
    </p:embeddedFont>
    <p:embeddedFont>
      <p:font typeface="Telegraf Bold" charset="1" panose="00000800000000000000"/>
      <p:regular r:id="rId36"/>
    </p:embeddedFont>
    <p:embeddedFont>
      <p:font typeface="Roboto" charset="1" panose="02000000000000000000"/>
      <p:regular r:id="rId37"/>
    </p:embeddedFont>
    <p:embeddedFont>
      <p:font typeface="Poppins" charset="1" panose="000005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jpeg" Type="http://schemas.openxmlformats.org/officeDocument/2006/relationships/image"/><Relationship Id="rId12" Target="../media/image24.jpeg" Type="http://schemas.openxmlformats.org/officeDocument/2006/relationships/image"/><Relationship Id="rId13" Target="../media/image25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2697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8657" r="0" b="-386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"/>
            <a:ext cx="7515215" cy="10287000"/>
          </a:xfrm>
          <a:custGeom>
            <a:avLst/>
            <a:gdLst/>
            <a:ahLst/>
            <a:cxnLst/>
            <a:rect r="r" b="b" t="t" l="l"/>
            <a:pathLst>
              <a:path h="10287000" w="7515215">
                <a:moveTo>
                  <a:pt x="0" y="0"/>
                </a:moveTo>
                <a:lnTo>
                  <a:pt x="7515215" y="0"/>
                </a:lnTo>
                <a:lnTo>
                  <a:pt x="75152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8441" t="0" r="-18441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011386" y="-12697"/>
            <a:ext cx="7276614" cy="10287000"/>
          </a:xfrm>
          <a:custGeom>
            <a:avLst/>
            <a:gdLst/>
            <a:ahLst/>
            <a:cxnLst/>
            <a:rect r="r" b="b" t="t" l="l"/>
            <a:pathLst>
              <a:path h="10287000" w="7276614">
                <a:moveTo>
                  <a:pt x="7276614" y="0"/>
                </a:moveTo>
                <a:lnTo>
                  <a:pt x="0" y="0"/>
                </a:lnTo>
                <a:lnTo>
                  <a:pt x="0" y="10287000"/>
                </a:lnTo>
                <a:lnTo>
                  <a:pt x="7276614" y="10287000"/>
                </a:lnTo>
                <a:lnTo>
                  <a:pt x="72766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685" t="0" r="-2068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74966" y="2544147"/>
            <a:ext cx="841057" cy="117729"/>
            <a:chOff x="0" y="0"/>
            <a:chExt cx="1121410" cy="1569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88574" y="1"/>
            <a:ext cx="1499464" cy="1499464"/>
            <a:chOff x="0" y="0"/>
            <a:chExt cx="1999285" cy="19992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9234" cy="1999234"/>
            </a:xfrm>
            <a:custGeom>
              <a:avLst/>
              <a:gdLst/>
              <a:ahLst/>
              <a:cxnLst/>
              <a:rect r="r" b="b" t="t" l="l"/>
              <a:pathLst>
                <a:path h="1999234" w="1999234">
                  <a:moveTo>
                    <a:pt x="0" y="0"/>
                  </a:moveTo>
                  <a:lnTo>
                    <a:pt x="1999234" y="0"/>
                  </a:lnTo>
                  <a:lnTo>
                    <a:pt x="1999234" y="1999234"/>
                  </a:lnTo>
                  <a:lnTo>
                    <a:pt x="0" y="1999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" b="-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493234" cy="1376839"/>
            <a:chOff x="0" y="0"/>
            <a:chExt cx="1990979" cy="18357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90979" cy="1835785"/>
            </a:xfrm>
            <a:custGeom>
              <a:avLst/>
              <a:gdLst/>
              <a:ahLst/>
              <a:cxnLst/>
              <a:rect r="r" b="b" t="t" l="l"/>
              <a:pathLst>
                <a:path h="1835785" w="1990979">
                  <a:moveTo>
                    <a:pt x="0" y="0"/>
                  </a:moveTo>
                  <a:lnTo>
                    <a:pt x="1990979" y="0"/>
                  </a:lnTo>
                  <a:lnTo>
                    <a:pt x="1990979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5" r="0" b="-10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50026" y="1714452"/>
            <a:ext cx="9174680" cy="38100"/>
            <a:chOff x="0" y="0"/>
            <a:chExt cx="12232907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2141200" cy="50800"/>
            </a:xfrm>
            <a:custGeom>
              <a:avLst/>
              <a:gdLst/>
              <a:ahLst/>
              <a:cxnLst/>
              <a:rect r="r" b="b" t="t" l="l"/>
              <a:pathLst>
                <a:path h="50800" w="12141200">
                  <a:moveTo>
                    <a:pt x="101600" y="0"/>
                  </a:moveTo>
                  <a:lnTo>
                    <a:pt x="152400" y="0"/>
                  </a:lnTo>
                  <a:lnTo>
                    <a:pt x="152400" y="50800"/>
                  </a:lnTo>
                  <a:lnTo>
                    <a:pt x="101600" y="50800"/>
                  </a:lnTo>
                  <a:close/>
                  <a:moveTo>
                    <a:pt x="203200" y="50800"/>
                  </a:moveTo>
                  <a:lnTo>
                    <a:pt x="254000" y="50800"/>
                  </a:lnTo>
                  <a:lnTo>
                    <a:pt x="203200" y="50800"/>
                  </a:lnTo>
                  <a:close/>
                  <a:moveTo>
                    <a:pt x="304800" y="50800"/>
                  </a:moveTo>
                  <a:lnTo>
                    <a:pt x="355600" y="50800"/>
                  </a:lnTo>
                  <a:lnTo>
                    <a:pt x="304800" y="50800"/>
                  </a:lnTo>
                  <a:close/>
                  <a:moveTo>
                    <a:pt x="406400" y="50800"/>
                  </a:moveTo>
                  <a:lnTo>
                    <a:pt x="457200" y="50800"/>
                  </a:lnTo>
                  <a:lnTo>
                    <a:pt x="406400" y="50800"/>
                  </a:lnTo>
                  <a:close/>
                  <a:moveTo>
                    <a:pt x="508000" y="50800"/>
                  </a:moveTo>
                  <a:lnTo>
                    <a:pt x="558800" y="50800"/>
                  </a:lnTo>
                  <a:lnTo>
                    <a:pt x="508000" y="50800"/>
                  </a:lnTo>
                  <a:close/>
                  <a:moveTo>
                    <a:pt x="609600" y="50800"/>
                  </a:moveTo>
                  <a:lnTo>
                    <a:pt x="660400" y="50800"/>
                  </a:lnTo>
                  <a:lnTo>
                    <a:pt x="609600" y="50800"/>
                  </a:lnTo>
                  <a:close/>
                  <a:moveTo>
                    <a:pt x="711200" y="50800"/>
                  </a:moveTo>
                  <a:lnTo>
                    <a:pt x="762000" y="50800"/>
                  </a:lnTo>
                  <a:lnTo>
                    <a:pt x="711200" y="50800"/>
                  </a:lnTo>
                  <a:close/>
                  <a:moveTo>
                    <a:pt x="812800" y="50800"/>
                  </a:moveTo>
                  <a:lnTo>
                    <a:pt x="863600" y="50800"/>
                  </a:lnTo>
                  <a:lnTo>
                    <a:pt x="812800" y="50800"/>
                  </a:lnTo>
                  <a:close/>
                  <a:moveTo>
                    <a:pt x="914400" y="50800"/>
                  </a:moveTo>
                  <a:lnTo>
                    <a:pt x="965200" y="50800"/>
                  </a:lnTo>
                  <a:lnTo>
                    <a:pt x="914400" y="50800"/>
                  </a:lnTo>
                  <a:close/>
                  <a:moveTo>
                    <a:pt x="1016000" y="50800"/>
                  </a:moveTo>
                  <a:lnTo>
                    <a:pt x="1066800" y="50800"/>
                  </a:lnTo>
                  <a:lnTo>
                    <a:pt x="1016000" y="50800"/>
                  </a:lnTo>
                  <a:close/>
                  <a:moveTo>
                    <a:pt x="1117600" y="50800"/>
                  </a:moveTo>
                  <a:lnTo>
                    <a:pt x="1168400" y="50800"/>
                  </a:lnTo>
                  <a:lnTo>
                    <a:pt x="1117600" y="50800"/>
                  </a:lnTo>
                  <a:close/>
                  <a:moveTo>
                    <a:pt x="1219200" y="50800"/>
                  </a:moveTo>
                  <a:lnTo>
                    <a:pt x="1270000" y="50800"/>
                  </a:lnTo>
                  <a:lnTo>
                    <a:pt x="1219200" y="50800"/>
                  </a:lnTo>
                  <a:close/>
                  <a:moveTo>
                    <a:pt x="1320800" y="50800"/>
                  </a:moveTo>
                  <a:lnTo>
                    <a:pt x="1371600" y="50800"/>
                  </a:lnTo>
                  <a:lnTo>
                    <a:pt x="1320800" y="50800"/>
                  </a:lnTo>
                  <a:close/>
                  <a:moveTo>
                    <a:pt x="1422400" y="50800"/>
                  </a:moveTo>
                  <a:lnTo>
                    <a:pt x="1473200" y="50800"/>
                  </a:lnTo>
                  <a:lnTo>
                    <a:pt x="1422400" y="50800"/>
                  </a:lnTo>
                  <a:close/>
                  <a:moveTo>
                    <a:pt x="1524000" y="50800"/>
                  </a:moveTo>
                  <a:lnTo>
                    <a:pt x="1574800" y="50800"/>
                  </a:lnTo>
                  <a:lnTo>
                    <a:pt x="1524000" y="50800"/>
                  </a:lnTo>
                  <a:close/>
                  <a:moveTo>
                    <a:pt x="1625600" y="50800"/>
                  </a:moveTo>
                  <a:lnTo>
                    <a:pt x="1676400" y="50800"/>
                  </a:lnTo>
                  <a:lnTo>
                    <a:pt x="1625600" y="50800"/>
                  </a:lnTo>
                  <a:close/>
                  <a:moveTo>
                    <a:pt x="1727200" y="50800"/>
                  </a:moveTo>
                  <a:lnTo>
                    <a:pt x="1778000" y="50800"/>
                  </a:lnTo>
                  <a:lnTo>
                    <a:pt x="1727200" y="50800"/>
                  </a:lnTo>
                  <a:close/>
                  <a:moveTo>
                    <a:pt x="1828800" y="50800"/>
                  </a:moveTo>
                  <a:lnTo>
                    <a:pt x="1879600" y="50800"/>
                  </a:lnTo>
                  <a:lnTo>
                    <a:pt x="1828800" y="50800"/>
                  </a:lnTo>
                  <a:close/>
                  <a:moveTo>
                    <a:pt x="1930400" y="50800"/>
                  </a:moveTo>
                  <a:lnTo>
                    <a:pt x="1981200" y="50800"/>
                  </a:lnTo>
                  <a:lnTo>
                    <a:pt x="1930400" y="50800"/>
                  </a:lnTo>
                  <a:close/>
                  <a:moveTo>
                    <a:pt x="2032000" y="50800"/>
                  </a:moveTo>
                  <a:lnTo>
                    <a:pt x="2082800" y="50800"/>
                  </a:lnTo>
                  <a:lnTo>
                    <a:pt x="2032000" y="50800"/>
                  </a:lnTo>
                  <a:close/>
                  <a:moveTo>
                    <a:pt x="2133600" y="50800"/>
                  </a:moveTo>
                  <a:lnTo>
                    <a:pt x="2184400" y="50800"/>
                  </a:lnTo>
                  <a:lnTo>
                    <a:pt x="2133600" y="50800"/>
                  </a:lnTo>
                  <a:close/>
                  <a:moveTo>
                    <a:pt x="2235200" y="50800"/>
                  </a:moveTo>
                  <a:lnTo>
                    <a:pt x="2286000" y="50800"/>
                  </a:lnTo>
                  <a:lnTo>
                    <a:pt x="2235200" y="50800"/>
                  </a:lnTo>
                  <a:close/>
                  <a:moveTo>
                    <a:pt x="2336800" y="50800"/>
                  </a:moveTo>
                  <a:lnTo>
                    <a:pt x="2387600" y="50800"/>
                  </a:lnTo>
                  <a:lnTo>
                    <a:pt x="2336800" y="50800"/>
                  </a:lnTo>
                  <a:close/>
                  <a:moveTo>
                    <a:pt x="2438400" y="50800"/>
                  </a:moveTo>
                  <a:lnTo>
                    <a:pt x="2489200" y="50800"/>
                  </a:lnTo>
                  <a:lnTo>
                    <a:pt x="2438400" y="50800"/>
                  </a:lnTo>
                  <a:close/>
                  <a:moveTo>
                    <a:pt x="2540000" y="50800"/>
                  </a:moveTo>
                  <a:lnTo>
                    <a:pt x="2590800" y="50800"/>
                  </a:lnTo>
                  <a:lnTo>
                    <a:pt x="2540000" y="50800"/>
                  </a:lnTo>
                  <a:close/>
                  <a:moveTo>
                    <a:pt x="2641600" y="50800"/>
                  </a:moveTo>
                  <a:lnTo>
                    <a:pt x="2692400" y="50800"/>
                  </a:lnTo>
                  <a:lnTo>
                    <a:pt x="2641600" y="50800"/>
                  </a:lnTo>
                  <a:close/>
                  <a:moveTo>
                    <a:pt x="2743200" y="50800"/>
                  </a:moveTo>
                  <a:lnTo>
                    <a:pt x="2794000" y="50800"/>
                  </a:lnTo>
                  <a:lnTo>
                    <a:pt x="2743200" y="50800"/>
                  </a:lnTo>
                  <a:close/>
                  <a:moveTo>
                    <a:pt x="2844800" y="50800"/>
                  </a:moveTo>
                  <a:lnTo>
                    <a:pt x="2895600" y="50800"/>
                  </a:lnTo>
                  <a:lnTo>
                    <a:pt x="2844800" y="50800"/>
                  </a:lnTo>
                  <a:close/>
                  <a:moveTo>
                    <a:pt x="2946400" y="50800"/>
                  </a:moveTo>
                  <a:lnTo>
                    <a:pt x="2997200" y="50800"/>
                  </a:lnTo>
                  <a:lnTo>
                    <a:pt x="2946400" y="50800"/>
                  </a:lnTo>
                  <a:close/>
                  <a:moveTo>
                    <a:pt x="3048000" y="50800"/>
                  </a:moveTo>
                  <a:lnTo>
                    <a:pt x="3098800" y="50800"/>
                  </a:lnTo>
                  <a:lnTo>
                    <a:pt x="3048000" y="50800"/>
                  </a:lnTo>
                  <a:close/>
                  <a:moveTo>
                    <a:pt x="3149600" y="50800"/>
                  </a:moveTo>
                  <a:lnTo>
                    <a:pt x="3200400" y="50800"/>
                  </a:lnTo>
                  <a:lnTo>
                    <a:pt x="3149600" y="50800"/>
                  </a:lnTo>
                  <a:close/>
                  <a:moveTo>
                    <a:pt x="3251200" y="50800"/>
                  </a:moveTo>
                  <a:lnTo>
                    <a:pt x="3302000" y="50800"/>
                  </a:lnTo>
                  <a:lnTo>
                    <a:pt x="3251200" y="50800"/>
                  </a:lnTo>
                  <a:close/>
                  <a:moveTo>
                    <a:pt x="3352800" y="50800"/>
                  </a:moveTo>
                  <a:lnTo>
                    <a:pt x="3403600" y="50800"/>
                  </a:lnTo>
                  <a:lnTo>
                    <a:pt x="3352800" y="50800"/>
                  </a:lnTo>
                  <a:close/>
                  <a:moveTo>
                    <a:pt x="3454400" y="50800"/>
                  </a:moveTo>
                  <a:lnTo>
                    <a:pt x="3505200" y="50800"/>
                  </a:lnTo>
                  <a:lnTo>
                    <a:pt x="3454400" y="50800"/>
                  </a:lnTo>
                  <a:close/>
                  <a:moveTo>
                    <a:pt x="3556000" y="50800"/>
                  </a:moveTo>
                  <a:lnTo>
                    <a:pt x="3606800" y="50800"/>
                  </a:lnTo>
                  <a:lnTo>
                    <a:pt x="3556000" y="50800"/>
                  </a:lnTo>
                  <a:close/>
                  <a:moveTo>
                    <a:pt x="3657600" y="50800"/>
                  </a:moveTo>
                  <a:lnTo>
                    <a:pt x="3708400" y="50800"/>
                  </a:lnTo>
                  <a:lnTo>
                    <a:pt x="3657600" y="50800"/>
                  </a:lnTo>
                  <a:close/>
                  <a:moveTo>
                    <a:pt x="3759200" y="50800"/>
                  </a:moveTo>
                  <a:lnTo>
                    <a:pt x="3810000" y="50800"/>
                  </a:lnTo>
                  <a:lnTo>
                    <a:pt x="3759200" y="50800"/>
                  </a:lnTo>
                  <a:close/>
                  <a:moveTo>
                    <a:pt x="3860800" y="50800"/>
                  </a:moveTo>
                  <a:lnTo>
                    <a:pt x="3911600" y="50800"/>
                  </a:lnTo>
                  <a:lnTo>
                    <a:pt x="3860800" y="50800"/>
                  </a:lnTo>
                  <a:close/>
                  <a:moveTo>
                    <a:pt x="3962400" y="50800"/>
                  </a:moveTo>
                  <a:lnTo>
                    <a:pt x="4013200" y="50800"/>
                  </a:lnTo>
                  <a:lnTo>
                    <a:pt x="3962400" y="50800"/>
                  </a:lnTo>
                  <a:close/>
                  <a:moveTo>
                    <a:pt x="4064000" y="50800"/>
                  </a:moveTo>
                  <a:lnTo>
                    <a:pt x="4114800" y="50800"/>
                  </a:lnTo>
                  <a:lnTo>
                    <a:pt x="4064000" y="50800"/>
                  </a:lnTo>
                  <a:close/>
                  <a:moveTo>
                    <a:pt x="4165600" y="50800"/>
                  </a:moveTo>
                  <a:lnTo>
                    <a:pt x="4216400" y="50800"/>
                  </a:lnTo>
                  <a:lnTo>
                    <a:pt x="4165600" y="50800"/>
                  </a:lnTo>
                  <a:close/>
                  <a:moveTo>
                    <a:pt x="4267200" y="50800"/>
                  </a:moveTo>
                  <a:lnTo>
                    <a:pt x="4318000" y="50800"/>
                  </a:lnTo>
                  <a:lnTo>
                    <a:pt x="4267200" y="50800"/>
                  </a:lnTo>
                  <a:close/>
                  <a:moveTo>
                    <a:pt x="4368800" y="50800"/>
                  </a:moveTo>
                  <a:lnTo>
                    <a:pt x="4419600" y="50800"/>
                  </a:lnTo>
                  <a:lnTo>
                    <a:pt x="4368800" y="50800"/>
                  </a:lnTo>
                  <a:close/>
                  <a:moveTo>
                    <a:pt x="4470400" y="50800"/>
                  </a:moveTo>
                  <a:lnTo>
                    <a:pt x="4521200" y="50800"/>
                  </a:lnTo>
                  <a:lnTo>
                    <a:pt x="4470400" y="50800"/>
                  </a:lnTo>
                  <a:close/>
                  <a:moveTo>
                    <a:pt x="4572000" y="50800"/>
                  </a:moveTo>
                  <a:lnTo>
                    <a:pt x="4622800" y="50800"/>
                  </a:lnTo>
                  <a:lnTo>
                    <a:pt x="4572000" y="50800"/>
                  </a:lnTo>
                  <a:close/>
                  <a:moveTo>
                    <a:pt x="4673600" y="50800"/>
                  </a:moveTo>
                  <a:lnTo>
                    <a:pt x="4724400" y="50800"/>
                  </a:lnTo>
                  <a:lnTo>
                    <a:pt x="4673600" y="50800"/>
                  </a:lnTo>
                  <a:close/>
                  <a:moveTo>
                    <a:pt x="4775200" y="50800"/>
                  </a:moveTo>
                  <a:lnTo>
                    <a:pt x="4826000" y="50800"/>
                  </a:lnTo>
                  <a:lnTo>
                    <a:pt x="4775200" y="50800"/>
                  </a:lnTo>
                  <a:close/>
                  <a:moveTo>
                    <a:pt x="4876800" y="50800"/>
                  </a:moveTo>
                  <a:lnTo>
                    <a:pt x="4927600" y="50800"/>
                  </a:lnTo>
                  <a:lnTo>
                    <a:pt x="4876800" y="50800"/>
                  </a:lnTo>
                  <a:close/>
                  <a:moveTo>
                    <a:pt x="4978400" y="50800"/>
                  </a:moveTo>
                  <a:lnTo>
                    <a:pt x="5029200" y="50800"/>
                  </a:lnTo>
                  <a:lnTo>
                    <a:pt x="4978400" y="50800"/>
                  </a:lnTo>
                  <a:close/>
                  <a:moveTo>
                    <a:pt x="5080000" y="50800"/>
                  </a:moveTo>
                  <a:lnTo>
                    <a:pt x="5130800" y="50800"/>
                  </a:lnTo>
                  <a:lnTo>
                    <a:pt x="5080000" y="50800"/>
                  </a:lnTo>
                  <a:close/>
                  <a:moveTo>
                    <a:pt x="5181600" y="50800"/>
                  </a:moveTo>
                  <a:lnTo>
                    <a:pt x="5232400" y="50800"/>
                  </a:lnTo>
                  <a:lnTo>
                    <a:pt x="5181600" y="50800"/>
                  </a:lnTo>
                  <a:close/>
                  <a:moveTo>
                    <a:pt x="5283200" y="50800"/>
                  </a:moveTo>
                  <a:lnTo>
                    <a:pt x="5334000" y="50800"/>
                  </a:lnTo>
                  <a:lnTo>
                    <a:pt x="5283200" y="50800"/>
                  </a:lnTo>
                  <a:close/>
                  <a:moveTo>
                    <a:pt x="5384800" y="50800"/>
                  </a:moveTo>
                  <a:lnTo>
                    <a:pt x="5435600" y="50800"/>
                  </a:lnTo>
                  <a:lnTo>
                    <a:pt x="5384800" y="50800"/>
                  </a:lnTo>
                  <a:close/>
                  <a:moveTo>
                    <a:pt x="5486400" y="50800"/>
                  </a:moveTo>
                  <a:lnTo>
                    <a:pt x="5537200" y="50800"/>
                  </a:lnTo>
                  <a:lnTo>
                    <a:pt x="5486400" y="50800"/>
                  </a:lnTo>
                  <a:close/>
                  <a:moveTo>
                    <a:pt x="5588000" y="50800"/>
                  </a:moveTo>
                  <a:lnTo>
                    <a:pt x="5638800" y="50800"/>
                  </a:lnTo>
                  <a:lnTo>
                    <a:pt x="5588000" y="50800"/>
                  </a:lnTo>
                  <a:close/>
                  <a:moveTo>
                    <a:pt x="5689600" y="50800"/>
                  </a:moveTo>
                  <a:lnTo>
                    <a:pt x="5740400" y="50800"/>
                  </a:lnTo>
                  <a:lnTo>
                    <a:pt x="5689600" y="50800"/>
                  </a:lnTo>
                  <a:close/>
                  <a:moveTo>
                    <a:pt x="5791200" y="50800"/>
                  </a:moveTo>
                  <a:lnTo>
                    <a:pt x="5842000" y="50800"/>
                  </a:lnTo>
                  <a:lnTo>
                    <a:pt x="5791200" y="50800"/>
                  </a:lnTo>
                  <a:close/>
                  <a:moveTo>
                    <a:pt x="5892800" y="50800"/>
                  </a:moveTo>
                  <a:lnTo>
                    <a:pt x="5943600" y="50800"/>
                  </a:lnTo>
                  <a:lnTo>
                    <a:pt x="5892800" y="50800"/>
                  </a:lnTo>
                  <a:close/>
                  <a:moveTo>
                    <a:pt x="5994400" y="50800"/>
                  </a:moveTo>
                  <a:lnTo>
                    <a:pt x="6045200" y="50800"/>
                  </a:lnTo>
                  <a:lnTo>
                    <a:pt x="5994400" y="50800"/>
                  </a:lnTo>
                  <a:close/>
                  <a:moveTo>
                    <a:pt x="6096000" y="50800"/>
                  </a:moveTo>
                  <a:lnTo>
                    <a:pt x="6146800" y="50800"/>
                  </a:lnTo>
                  <a:lnTo>
                    <a:pt x="6096000" y="50800"/>
                  </a:lnTo>
                  <a:close/>
                  <a:moveTo>
                    <a:pt x="6197600" y="50800"/>
                  </a:moveTo>
                  <a:lnTo>
                    <a:pt x="6248400" y="50800"/>
                  </a:lnTo>
                  <a:lnTo>
                    <a:pt x="6197600" y="50800"/>
                  </a:lnTo>
                  <a:close/>
                  <a:moveTo>
                    <a:pt x="6299200" y="50800"/>
                  </a:moveTo>
                  <a:lnTo>
                    <a:pt x="6350000" y="50800"/>
                  </a:lnTo>
                  <a:lnTo>
                    <a:pt x="6299200" y="50800"/>
                  </a:lnTo>
                  <a:close/>
                  <a:moveTo>
                    <a:pt x="6400800" y="50800"/>
                  </a:moveTo>
                  <a:lnTo>
                    <a:pt x="6451600" y="50800"/>
                  </a:lnTo>
                  <a:lnTo>
                    <a:pt x="6400800" y="50800"/>
                  </a:lnTo>
                  <a:close/>
                  <a:moveTo>
                    <a:pt x="6502400" y="50800"/>
                  </a:moveTo>
                  <a:lnTo>
                    <a:pt x="6553200" y="50800"/>
                  </a:lnTo>
                  <a:lnTo>
                    <a:pt x="6502400" y="50800"/>
                  </a:lnTo>
                  <a:close/>
                  <a:moveTo>
                    <a:pt x="6604000" y="50800"/>
                  </a:moveTo>
                  <a:lnTo>
                    <a:pt x="6654800" y="50800"/>
                  </a:lnTo>
                  <a:lnTo>
                    <a:pt x="6604000" y="50800"/>
                  </a:lnTo>
                  <a:close/>
                  <a:moveTo>
                    <a:pt x="6705600" y="50800"/>
                  </a:moveTo>
                  <a:lnTo>
                    <a:pt x="6756400" y="50800"/>
                  </a:lnTo>
                  <a:lnTo>
                    <a:pt x="6705600" y="50800"/>
                  </a:lnTo>
                  <a:close/>
                  <a:moveTo>
                    <a:pt x="6807200" y="50800"/>
                  </a:moveTo>
                  <a:lnTo>
                    <a:pt x="6858000" y="50800"/>
                  </a:lnTo>
                  <a:lnTo>
                    <a:pt x="6807200" y="50800"/>
                  </a:lnTo>
                  <a:close/>
                  <a:moveTo>
                    <a:pt x="6908800" y="50800"/>
                  </a:moveTo>
                  <a:lnTo>
                    <a:pt x="6959600" y="50800"/>
                  </a:lnTo>
                  <a:lnTo>
                    <a:pt x="6908800" y="50800"/>
                  </a:lnTo>
                  <a:close/>
                  <a:moveTo>
                    <a:pt x="7010400" y="50800"/>
                  </a:moveTo>
                  <a:lnTo>
                    <a:pt x="7061200" y="50800"/>
                  </a:lnTo>
                  <a:lnTo>
                    <a:pt x="7010400" y="50800"/>
                  </a:lnTo>
                  <a:close/>
                  <a:moveTo>
                    <a:pt x="7112000" y="50800"/>
                  </a:moveTo>
                  <a:lnTo>
                    <a:pt x="7162800" y="50800"/>
                  </a:lnTo>
                  <a:lnTo>
                    <a:pt x="7112000" y="50800"/>
                  </a:lnTo>
                  <a:close/>
                  <a:moveTo>
                    <a:pt x="7213600" y="50800"/>
                  </a:moveTo>
                  <a:lnTo>
                    <a:pt x="7264400" y="50800"/>
                  </a:lnTo>
                  <a:lnTo>
                    <a:pt x="7213600" y="50800"/>
                  </a:lnTo>
                  <a:close/>
                  <a:moveTo>
                    <a:pt x="7315200" y="50800"/>
                  </a:moveTo>
                  <a:lnTo>
                    <a:pt x="7366000" y="50800"/>
                  </a:lnTo>
                  <a:lnTo>
                    <a:pt x="7315200" y="50800"/>
                  </a:lnTo>
                  <a:close/>
                  <a:moveTo>
                    <a:pt x="7416800" y="50800"/>
                  </a:moveTo>
                  <a:lnTo>
                    <a:pt x="7467600" y="50800"/>
                  </a:lnTo>
                  <a:lnTo>
                    <a:pt x="7416800" y="50800"/>
                  </a:lnTo>
                  <a:close/>
                  <a:moveTo>
                    <a:pt x="7518400" y="50800"/>
                  </a:moveTo>
                  <a:lnTo>
                    <a:pt x="7569200" y="50800"/>
                  </a:lnTo>
                  <a:lnTo>
                    <a:pt x="7518400" y="50800"/>
                  </a:lnTo>
                  <a:close/>
                  <a:moveTo>
                    <a:pt x="7620000" y="50800"/>
                  </a:moveTo>
                  <a:lnTo>
                    <a:pt x="7670800" y="50800"/>
                  </a:lnTo>
                  <a:lnTo>
                    <a:pt x="7620000" y="50800"/>
                  </a:lnTo>
                  <a:close/>
                  <a:moveTo>
                    <a:pt x="7721600" y="50800"/>
                  </a:moveTo>
                  <a:lnTo>
                    <a:pt x="7772400" y="50800"/>
                  </a:lnTo>
                  <a:lnTo>
                    <a:pt x="7721600" y="50800"/>
                  </a:lnTo>
                  <a:close/>
                  <a:moveTo>
                    <a:pt x="7823200" y="50800"/>
                  </a:moveTo>
                  <a:lnTo>
                    <a:pt x="7874000" y="50800"/>
                  </a:lnTo>
                  <a:lnTo>
                    <a:pt x="7823200" y="50800"/>
                  </a:lnTo>
                  <a:close/>
                  <a:moveTo>
                    <a:pt x="7924800" y="50800"/>
                  </a:moveTo>
                  <a:lnTo>
                    <a:pt x="7975600" y="50800"/>
                  </a:lnTo>
                  <a:lnTo>
                    <a:pt x="7924800" y="50800"/>
                  </a:lnTo>
                  <a:close/>
                  <a:moveTo>
                    <a:pt x="8026400" y="50800"/>
                  </a:moveTo>
                  <a:lnTo>
                    <a:pt x="8077200" y="50800"/>
                  </a:lnTo>
                  <a:lnTo>
                    <a:pt x="8026400" y="50800"/>
                  </a:lnTo>
                  <a:close/>
                  <a:moveTo>
                    <a:pt x="8128000" y="50800"/>
                  </a:moveTo>
                  <a:lnTo>
                    <a:pt x="8178800" y="50800"/>
                  </a:lnTo>
                  <a:lnTo>
                    <a:pt x="8128000" y="50800"/>
                  </a:lnTo>
                  <a:close/>
                  <a:moveTo>
                    <a:pt x="8229600" y="50800"/>
                  </a:moveTo>
                  <a:lnTo>
                    <a:pt x="8280400" y="50800"/>
                  </a:lnTo>
                  <a:lnTo>
                    <a:pt x="8229600" y="50800"/>
                  </a:lnTo>
                  <a:close/>
                  <a:moveTo>
                    <a:pt x="8331200" y="50800"/>
                  </a:moveTo>
                  <a:lnTo>
                    <a:pt x="8382000" y="50800"/>
                  </a:lnTo>
                  <a:lnTo>
                    <a:pt x="8331200" y="50800"/>
                  </a:lnTo>
                  <a:close/>
                  <a:moveTo>
                    <a:pt x="8432800" y="50800"/>
                  </a:moveTo>
                  <a:lnTo>
                    <a:pt x="8483600" y="50800"/>
                  </a:lnTo>
                  <a:lnTo>
                    <a:pt x="8432800" y="50800"/>
                  </a:lnTo>
                  <a:close/>
                  <a:moveTo>
                    <a:pt x="8534400" y="50800"/>
                  </a:moveTo>
                  <a:lnTo>
                    <a:pt x="8585200" y="50800"/>
                  </a:lnTo>
                  <a:lnTo>
                    <a:pt x="8534400" y="50800"/>
                  </a:lnTo>
                  <a:close/>
                  <a:moveTo>
                    <a:pt x="8636000" y="50800"/>
                  </a:moveTo>
                  <a:lnTo>
                    <a:pt x="8686800" y="50800"/>
                  </a:lnTo>
                  <a:lnTo>
                    <a:pt x="8636000" y="50800"/>
                  </a:lnTo>
                  <a:close/>
                  <a:moveTo>
                    <a:pt x="8737600" y="50800"/>
                  </a:moveTo>
                  <a:lnTo>
                    <a:pt x="8788400" y="50800"/>
                  </a:lnTo>
                  <a:lnTo>
                    <a:pt x="8737600" y="50800"/>
                  </a:lnTo>
                  <a:close/>
                  <a:moveTo>
                    <a:pt x="8839200" y="50800"/>
                  </a:moveTo>
                  <a:lnTo>
                    <a:pt x="8890000" y="50800"/>
                  </a:lnTo>
                  <a:lnTo>
                    <a:pt x="8839200" y="50800"/>
                  </a:lnTo>
                  <a:close/>
                  <a:moveTo>
                    <a:pt x="8940800" y="50800"/>
                  </a:moveTo>
                  <a:lnTo>
                    <a:pt x="8991600" y="50800"/>
                  </a:lnTo>
                  <a:lnTo>
                    <a:pt x="8940800" y="50800"/>
                  </a:lnTo>
                  <a:close/>
                  <a:moveTo>
                    <a:pt x="9042400" y="50800"/>
                  </a:moveTo>
                  <a:lnTo>
                    <a:pt x="9093200" y="50800"/>
                  </a:lnTo>
                  <a:lnTo>
                    <a:pt x="9042400" y="50800"/>
                  </a:lnTo>
                  <a:close/>
                  <a:moveTo>
                    <a:pt x="9144000" y="50800"/>
                  </a:moveTo>
                  <a:lnTo>
                    <a:pt x="9194800" y="50800"/>
                  </a:lnTo>
                  <a:lnTo>
                    <a:pt x="9144000" y="50800"/>
                  </a:lnTo>
                  <a:close/>
                  <a:moveTo>
                    <a:pt x="9245600" y="50800"/>
                  </a:moveTo>
                  <a:lnTo>
                    <a:pt x="9296400" y="50800"/>
                  </a:lnTo>
                  <a:lnTo>
                    <a:pt x="9245600" y="50800"/>
                  </a:lnTo>
                  <a:close/>
                  <a:moveTo>
                    <a:pt x="9347200" y="50800"/>
                  </a:moveTo>
                  <a:lnTo>
                    <a:pt x="9398000" y="50800"/>
                  </a:lnTo>
                  <a:lnTo>
                    <a:pt x="9347200" y="50800"/>
                  </a:lnTo>
                  <a:close/>
                  <a:moveTo>
                    <a:pt x="9448800" y="50800"/>
                  </a:moveTo>
                  <a:lnTo>
                    <a:pt x="9499600" y="50800"/>
                  </a:lnTo>
                  <a:lnTo>
                    <a:pt x="9448800" y="50800"/>
                  </a:lnTo>
                  <a:close/>
                  <a:moveTo>
                    <a:pt x="9550400" y="50800"/>
                  </a:moveTo>
                  <a:lnTo>
                    <a:pt x="9601200" y="50800"/>
                  </a:lnTo>
                  <a:lnTo>
                    <a:pt x="9550400" y="50800"/>
                  </a:lnTo>
                  <a:close/>
                  <a:moveTo>
                    <a:pt x="9652000" y="50800"/>
                  </a:moveTo>
                  <a:lnTo>
                    <a:pt x="9702800" y="50800"/>
                  </a:lnTo>
                  <a:lnTo>
                    <a:pt x="9652000" y="50800"/>
                  </a:lnTo>
                  <a:close/>
                  <a:moveTo>
                    <a:pt x="9753600" y="50800"/>
                  </a:moveTo>
                  <a:lnTo>
                    <a:pt x="9804400" y="50800"/>
                  </a:lnTo>
                  <a:lnTo>
                    <a:pt x="9753600" y="50800"/>
                  </a:lnTo>
                  <a:close/>
                  <a:moveTo>
                    <a:pt x="9855200" y="50800"/>
                  </a:moveTo>
                  <a:lnTo>
                    <a:pt x="9906000" y="50800"/>
                  </a:lnTo>
                  <a:lnTo>
                    <a:pt x="9855200" y="50800"/>
                  </a:lnTo>
                  <a:close/>
                  <a:moveTo>
                    <a:pt x="9956800" y="50800"/>
                  </a:moveTo>
                  <a:lnTo>
                    <a:pt x="10007600" y="50800"/>
                  </a:lnTo>
                  <a:lnTo>
                    <a:pt x="9956800" y="50800"/>
                  </a:lnTo>
                  <a:close/>
                  <a:moveTo>
                    <a:pt x="10058400" y="50800"/>
                  </a:moveTo>
                  <a:lnTo>
                    <a:pt x="10109200" y="50800"/>
                  </a:lnTo>
                  <a:lnTo>
                    <a:pt x="10058400" y="50800"/>
                  </a:lnTo>
                  <a:close/>
                  <a:moveTo>
                    <a:pt x="10160000" y="50800"/>
                  </a:moveTo>
                  <a:lnTo>
                    <a:pt x="10210800" y="50800"/>
                  </a:lnTo>
                  <a:lnTo>
                    <a:pt x="10160000" y="50800"/>
                  </a:lnTo>
                  <a:close/>
                  <a:moveTo>
                    <a:pt x="10261600" y="50800"/>
                  </a:moveTo>
                  <a:lnTo>
                    <a:pt x="10312400" y="50800"/>
                  </a:lnTo>
                  <a:lnTo>
                    <a:pt x="10261600" y="50800"/>
                  </a:lnTo>
                  <a:close/>
                  <a:moveTo>
                    <a:pt x="10363200" y="50800"/>
                  </a:moveTo>
                  <a:lnTo>
                    <a:pt x="10414000" y="50800"/>
                  </a:lnTo>
                  <a:lnTo>
                    <a:pt x="10363200" y="50800"/>
                  </a:lnTo>
                  <a:close/>
                  <a:moveTo>
                    <a:pt x="10464800" y="50800"/>
                  </a:moveTo>
                  <a:lnTo>
                    <a:pt x="10515600" y="50800"/>
                  </a:lnTo>
                  <a:lnTo>
                    <a:pt x="10464800" y="50800"/>
                  </a:lnTo>
                  <a:close/>
                  <a:moveTo>
                    <a:pt x="10566400" y="50800"/>
                  </a:moveTo>
                  <a:lnTo>
                    <a:pt x="10617200" y="50800"/>
                  </a:lnTo>
                  <a:lnTo>
                    <a:pt x="10566400" y="50800"/>
                  </a:lnTo>
                  <a:close/>
                  <a:moveTo>
                    <a:pt x="10668000" y="50800"/>
                  </a:moveTo>
                  <a:lnTo>
                    <a:pt x="10718800" y="50800"/>
                  </a:lnTo>
                  <a:lnTo>
                    <a:pt x="10668000" y="50800"/>
                  </a:lnTo>
                  <a:close/>
                  <a:moveTo>
                    <a:pt x="10769600" y="50800"/>
                  </a:moveTo>
                  <a:lnTo>
                    <a:pt x="10820400" y="50800"/>
                  </a:lnTo>
                  <a:lnTo>
                    <a:pt x="10769600" y="50800"/>
                  </a:lnTo>
                  <a:close/>
                  <a:moveTo>
                    <a:pt x="10871200" y="50800"/>
                  </a:moveTo>
                  <a:lnTo>
                    <a:pt x="10922000" y="50800"/>
                  </a:lnTo>
                  <a:lnTo>
                    <a:pt x="10871200" y="50800"/>
                  </a:lnTo>
                  <a:close/>
                  <a:moveTo>
                    <a:pt x="10972800" y="50800"/>
                  </a:moveTo>
                  <a:lnTo>
                    <a:pt x="11023600" y="50800"/>
                  </a:lnTo>
                  <a:lnTo>
                    <a:pt x="10972800" y="50800"/>
                  </a:lnTo>
                  <a:close/>
                  <a:moveTo>
                    <a:pt x="11074400" y="50800"/>
                  </a:moveTo>
                  <a:lnTo>
                    <a:pt x="11125200" y="50800"/>
                  </a:lnTo>
                  <a:lnTo>
                    <a:pt x="11074400" y="50800"/>
                  </a:lnTo>
                  <a:close/>
                  <a:moveTo>
                    <a:pt x="11176000" y="50800"/>
                  </a:moveTo>
                  <a:lnTo>
                    <a:pt x="11226800" y="50800"/>
                  </a:lnTo>
                  <a:lnTo>
                    <a:pt x="11176000" y="50800"/>
                  </a:lnTo>
                  <a:close/>
                  <a:moveTo>
                    <a:pt x="11277600" y="50800"/>
                  </a:moveTo>
                  <a:lnTo>
                    <a:pt x="11328400" y="50800"/>
                  </a:lnTo>
                  <a:lnTo>
                    <a:pt x="11277600" y="50800"/>
                  </a:lnTo>
                  <a:close/>
                  <a:moveTo>
                    <a:pt x="11379200" y="50800"/>
                  </a:moveTo>
                  <a:lnTo>
                    <a:pt x="11430000" y="50800"/>
                  </a:lnTo>
                  <a:lnTo>
                    <a:pt x="11379200" y="50800"/>
                  </a:lnTo>
                  <a:close/>
                  <a:moveTo>
                    <a:pt x="11480800" y="50800"/>
                  </a:moveTo>
                  <a:lnTo>
                    <a:pt x="11531600" y="50800"/>
                  </a:lnTo>
                  <a:lnTo>
                    <a:pt x="11480800" y="50800"/>
                  </a:lnTo>
                  <a:close/>
                  <a:moveTo>
                    <a:pt x="11582400" y="50800"/>
                  </a:moveTo>
                  <a:lnTo>
                    <a:pt x="11633200" y="50800"/>
                  </a:lnTo>
                  <a:lnTo>
                    <a:pt x="11582400" y="50800"/>
                  </a:lnTo>
                  <a:close/>
                  <a:moveTo>
                    <a:pt x="11684000" y="50800"/>
                  </a:moveTo>
                  <a:lnTo>
                    <a:pt x="11734800" y="50800"/>
                  </a:lnTo>
                  <a:lnTo>
                    <a:pt x="11684000" y="50800"/>
                  </a:lnTo>
                  <a:close/>
                  <a:moveTo>
                    <a:pt x="11785600" y="50800"/>
                  </a:moveTo>
                  <a:lnTo>
                    <a:pt x="11836400" y="50800"/>
                  </a:lnTo>
                  <a:lnTo>
                    <a:pt x="11785600" y="50800"/>
                  </a:lnTo>
                  <a:close/>
                  <a:moveTo>
                    <a:pt x="11887200" y="50800"/>
                  </a:moveTo>
                  <a:lnTo>
                    <a:pt x="11938000" y="50800"/>
                  </a:lnTo>
                  <a:lnTo>
                    <a:pt x="11887200" y="50800"/>
                  </a:lnTo>
                  <a:close/>
                  <a:moveTo>
                    <a:pt x="11988800" y="50800"/>
                  </a:moveTo>
                  <a:lnTo>
                    <a:pt x="12039600" y="50800"/>
                  </a:lnTo>
                  <a:lnTo>
                    <a:pt x="11988800" y="50800"/>
                  </a:lnTo>
                  <a:close/>
                  <a:moveTo>
                    <a:pt x="12090400" y="50800"/>
                  </a:moveTo>
                  <a:lnTo>
                    <a:pt x="12141200" y="50800"/>
                  </a:lnTo>
                  <a:lnTo>
                    <a:pt x="12090400" y="50800"/>
                  </a:lnTo>
                  <a:close/>
                  <a:moveTo>
                    <a:pt x="0" y="0"/>
                  </a:moveTo>
                  <a:lnTo>
                    <a:pt x="50800" y="0"/>
                  </a:lnTo>
                  <a:lnTo>
                    <a:pt x="5080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4569076" y="9129655"/>
            <a:ext cx="9001420" cy="977722"/>
          </a:xfrm>
          <a:custGeom>
            <a:avLst/>
            <a:gdLst/>
            <a:ahLst/>
            <a:cxnLst/>
            <a:rect r="r" b="b" t="t" l="l"/>
            <a:pathLst>
              <a:path h="977722" w="9001420">
                <a:moveTo>
                  <a:pt x="0" y="0"/>
                </a:moveTo>
                <a:lnTo>
                  <a:pt x="9001420" y="0"/>
                </a:lnTo>
                <a:lnTo>
                  <a:pt x="9001420" y="977723"/>
                </a:lnTo>
                <a:lnTo>
                  <a:pt x="0" y="9777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86684" y="9249889"/>
            <a:ext cx="2201599" cy="796700"/>
            <a:chOff x="0" y="0"/>
            <a:chExt cx="2935465" cy="10622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935478" cy="1062228"/>
            </a:xfrm>
            <a:custGeom>
              <a:avLst/>
              <a:gdLst/>
              <a:ahLst/>
              <a:cxnLst/>
              <a:rect r="r" b="b" t="t" l="l"/>
              <a:pathLst>
                <a:path h="1062228" w="2935478">
                  <a:moveTo>
                    <a:pt x="0" y="0"/>
                  </a:moveTo>
                  <a:lnTo>
                    <a:pt x="2935478" y="0"/>
                  </a:lnTo>
                  <a:lnTo>
                    <a:pt x="2935478" y="1062228"/>
                  </a:lnTo>
                  <a:lnTo>
                    <a:pt x="0" y="1062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86" r="0" b="-9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230461" y="9367818"/>
            <a:ext cx="2124123" cy="560851"/>
            <a:chOff x="0" y="0"/>
            <a:chExt cx="2832164" cy="7478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32227" cy="747776"/>
            </a:xfrm>
            <a:custGeom>
              <a:avLst/>
              <a:gdLst/>
              <a:ahLst/>
              <a:cxnLst/>
              <a:rect r="r" b="b" t="t" l="l"/>
              <a:pathLst>
                <a:path h="747776" w="2832227">
                  <a:moveTo>
                    <a:pt x="0" y="0"/>
                  </a:moveTo>
                  <a:lnTo>
                    <a:pt x="2832227" y="0"/>
                  </a:lnTo>
                  <a:lnTo>
                    <a:pt x="2832227" y="747776"/>
                  </a:lnTo>
                  <a:lnTo>
                    <a:pt x="0" y="747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39369" r="2" b="-13937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40340" y="9367818"/>
            <a:ext cx="2498360" cy="567195"/>
            <a:chOff x="0" y="0"/>
            <a:chExt cx="3331146" cy="7562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31210" cy="756285"/>
            </a:xfrm>
            <a:custGeom>
              <a:avLst/>
              <a:gdLst/>
              <a:ahLst/>
              <a:cxnLst/>
              <a:rect r="r" b="b" t="t" l="l"/>
              <a:pathLst>
                <a:path h="756285" w="3331210">
                  <a:moveTo>
                    <a:pt x="0" y="0"/>
                  </a:moveTo>
                  <a:lnTo>
                    <a:pt x="3331210" y="0"/>
                  </a:lnTo>
                  <a:lnTo>
                    <a:pt x="3331210" y="756285"/>
                  </a:lnTo>
                  <a:lnTo>
                    <a:pt x="0" y="75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70233" r="1" b="-17022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38700" y="9189101"/>
            <a:ext cx="1524733" cy="918277"/>
            <a:chOff x="0" y="0"/>
            <a:chExt cx="2032978" cy="12243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3016" cy="1224407"/>
            </a:xfrm>
            <a:custGeom>
              <a:avLst/>
              <a:gdLst/>
              <a:ahLst/>
              <a:cxnLst/>
              <a:rect r="r" b="b" t="t" l="l"/>
              <a:pathLst>
                <a:path h="1224407" w="2033016">
                  <a:moveTo>
                    <a:pt x="0" y="0"/>
                  </a:moveTo>
                  <a:lnTo>
                    <a:pt x="2033016" y="0"/>
                  </a:lnTo>
                  <a:lnTo>
                    <a:pt x="2033016" y="1224407"/>
                  </a:lnTo>
                  <a:lnTo>
                    <a:pt x="0" y="1224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5464" r="1" b="-546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79910" y="7348427"/>
            <a:ext cx="8468835" cy="75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17">
                <a:solidFill>
                  <a:srgbClr val="F2F4F5"/>
                </a:solidFill>
                <a:latin typeface="Lora"/>
                <a:ea typeface="Lora"/>
                <a:cs typeface="Lora"/>
                <a:sym typeface="Lora"/>
              </a:rPr>
              <a:t>TEAM</a:t>
            </a:r>
            <a:r>
              <a:rPr lang="en-US" sz="4917" b="true">
                <a:solidFill>
                  <a:srgbClr val="F2F4F5"/>
                </a:solidFill>
                <a:latin typeface="Lora Bold"/>
                <a:ea typeface="Lora Bold"/>
                <a:cs typeface="Lora Bold"/>
                <a:sym typeface="Lora Bold"/>
              </a:rPr>
              <a:t> -</a:t>
            </a:r>
            <a:r>
              <a:rPr lang="en-US" sz="4917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b="true" sz="4917" i="true">
                <a:solidFill>
                  <a:srgbClr val="F1F1F1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CODE CRAFTER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4966" y="2957151"/>
            <a:ext cx="11849892" cy="141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388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MED-SCAN </a:t>
            </a:r>
          </a:p>
          <a:p>
            <a:pPr algn="l">
              <a:lnSpc>
                <a:spcPts val="4658"/>
              </a:lnSpc>
            </a:pPr>
            <a:r>
              <a:rPr lang="en-US" b="true" sz="3885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AI – SMART MEDICINE IDENTIFICATION SYSTEM</a:t>
            </a:r>
          </a:p>
          <a:p>
            <a:pPr algn="l">
              <a:lnSpc>
                <a:spcPts val="159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35036" y="404050"/>
            <a:ext cx="1541793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true">
                <a:solidFill>
                  <a:srgbClr val="F6F9FF"/>
                </a:solidFill>
                <a:latin typeface="Glock Grotesk Bold"/>
                <a:ea typeface="Glock Grotesk Bold"/>
                <a:cs typeface="Glock Grotesk Bold"/>
                <a:sym typeface="Glock Grotesk Bold"/>
              </a:rPr>
              <a:t>HackNovation 2.0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4966" y="4681427"/>
            <a:ext cx="940494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true">
                <a:solidFill>
                  <a:srgbClr val="8887FC"/>
                </a:solidFill>
                <a:latin typeface="Poppins Bold"/>
                <a:ea typeface="Poppins Bold"/>
                <a:cs typeface="Poppins Bold"/>
                <a:sym typeface="Poppins Bold"/>
              </a:rPr>
              <a:t>Transforming complex clinical data into clear, actionable insights for healthcare professionals and patients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4261" y="2562044"/>
            <a:ext cx="2426970" cy="339719"/>
            <a:chOff x="0" y="0"/>
            <a:chExt cx="3235960" cy="452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5960" cy="453009"/>
            </a:xfrm>
            <a:custGeom>
              <a:avLst/>
              <a:gdLst/>
              <a:ahLst/>
              <a:cxnLst/>
              <a:rect r="r" b="b" t="t" l="l"/>
              <a:pathLst>
                <a:path h="453009" w="3235960">
                  <a:moveTo>
                    <a:pt x="0" y="0"/>
                  </a:moveTo>
                  <a:lnTo>
                    <a:pt x="3235960" y="0"/>
                  </a:lnTo>
                  <a:lnTo>
                    <a:pt x="3235960" y="453009"/>
                  </a:lnTo>
                  <a:lnTo>
                    <a:pt x="0" y="453009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64767" y="1146238"/>
            <a:ext cx="7994533" cy="7994533"/>
            <a:chOff x="0" y="0"/>
            <a:chExt cx="10659377" cy="106593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59364" cy="10659364"/>
            </a:xfrm>
            <a:custGeom>
              <a:avLst/>
              <a:gdLst/>
              <a:ahLst/>
              <a:cxnLst/>
              <a:rect r="r" b="b" t="t" l="l"/>
              <a:pathLst>
                <a:path h="10659364" w="10659364">
                  <a:moveTo>
                    <a:pt x="0" y="0"/>
                  </a:moveTo>
                  <a:lnTo>
                    <a:pt x="10659364" y="0"/>
                  </a:lnTo>
                  <a:lnTo>
                    <a:pt x="10659364" y="10659364"/>
                  </a:lnTo>
                  <a:lnTo>
                    <a:pt x="0" y="1065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34261" y="2901848"/>
            <a:ext cx="7012124" cy="168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20"/>
              </a:lnSpc>
            </a:pPr>
            <a:r>
              <a:rPr lang="en-US" sz="9849" b="true">
                <a:solidFill>
                  <a:srgbClr val="F6F9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87354" y="547659"/>
            <a:ext cx="6645398" cy="1981200"/>
            <a:chOff x="0" y="0"/>
            <a:chExt cx="8860531" cy="264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60531" cy="2641601"/>
            </a:xfrm>
            <a:custGeom>
              <a:avLst/>
              <a:gdLst/>
              <a:ahLst/>
              <a:cxnLst/>
              <a:rect r="r" b="b" t="t" l="l"/>
              <a:pathLst>
                <a:path h="2641601" w="8860531">
                  <a:moveTo>
                    <a:pt x="0" y="0"/>
                  </a:moveTo>
                  <a:lnTo>
                    <a:pt x="8860531" y="0"/>
                  </a:lnTo>
                  <a:lnTo>
                    <a:pt x="8860531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05130" r="-137358" b="-10513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8860531" cy="2632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STATEMENT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2932" y="2412206"/>
            <a:ext cx="16876687" cy="490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Many medicines look similar in color, shape, and size, which creates confusion among patients.</a:t>
            </a:r>
          </a:p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Elderly patients often face difficulty in identifying the correct tablets.</a:t>
            </a:r>
          </a:p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Taking the wrong medicine can cause serious health risks and complications.</a:t>
            </a:r>
          </a:p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Searching manually for medicine information is time-consuming and inefficient.</a:t>
            </a:r>
          </a:p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Many people do not have proper awareness about correct dosage and usage.</a:t>
            </a:r>
          </a:p>
          <a:p>
            <a:pPr algn="just" marL="1297855" indent="-432618" lvl="2">
              <a:lnSpc>
                <a:spcPts val="4929"/>
              </a:lnSpc>
              <a:buFont typeface="Arial"/>
              <a:buChar char="⚬"/>
            </a:pPr>
            <a:r>
              <a:rPr lang="en-US" b="true" sz="3005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Therefore, there is a need for a smart and quick digital solution to solve this problem.</a:t>
            </a:r>
          </a:p>
          <a:p>
            <a:pPr algn="just">
              <a:lnSpc>
                <a:spcPts val="492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01720"/>
            <a:ext cx="15773400" cy="1981200"/>
            <a:chOff x="0" y="0"/>
            <a:chExt cx="21031200" cy="264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2641601"/>
            </a:xfrm>
            <a:custGeom>
              <a:avLst/>
              <a:gdLst/>
              <a:ahLst/>
              <a:cxnLst/>
              <a:rect r="r" b="b" t="t" l="l"/>
              <a:pathLst>
                <a:path h="264160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05130" r="0" b="-10513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 u="sng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Proposed Solution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925487" y="0"/>
            <a:ext cx="1376839" cy="1376839"/>
            <a:chOff x="0" y="0"/>
            <a:chExt cx="1835785" cy="18357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691" y="9636919"/>
            <a:ext cx="1835067" cy="547688"/>
            <a:chOff x="0" y="0"/>
            <a:chExt cx="2446757" cy="730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691" y="9636919"/>
            <a:ext cx="1835067" cy="547688"/>
            <a:chOff x="0" y="0"/>
            <a:chExt cx="2446757" cy="730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12443" y="3901815"/>
            <a:ext cx="2864042" cy="286404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546500" y="3901815"/>
            <a:ext cx="2864042" cy="286404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141944" y="4476979"/>
            <a:ext cx="1665293" cy="1713713"/>
          </a:xfrm>
          <a:custGeom>
            <a:avLst/>
            <a:gdLst/>
            <a:ahLst/>
            <a:cxnLst/>
            <a:rect r="r" b="b" t="t" l="l"/>
            <a:pathLst>
              <a:path h="1713713" w="1665293">
                <a:moveTo>
                  <a:pt x="0" y="0"/>
                </a:moveTo>
                <a:lnTo>
                  <a:pt x="1665293" y="0"/>
                </a:lnTo>
                <a:lnTo>
                  <a:pt x="1665293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011817" y="4476979"/>
            <a:ext cx="1665293" cy="1713713"/>
          </a:xfrm>
          <a:custGeom>
            <a:avLst/>
            <a:gdLst/>
            <a:ahLst/>
            <a:cxnLst/>
            <a:rect r="r" b="b" t="t" l="l"/>
            <a:pathLst>
              <a:path h="1713713" w="1665293">
                <a:moveTo>
                  <a:pt x="0" y="0"/>
                </a:moveTo>
                <a:lnTo>
                  <a:pt x="1665294" y="0"/>
                </a:lnTo>
                <a:lnTo>
                  <a:pt x="1665294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20882" y="7146857"/>
            <a:ext cx="549773" cy="552788"/>
          </a:xfrm>
          <a:custGeom>
            <a:avLst/>
            <a:gdLst/>
            <a:ahLst/>
            <a:cxnLst/>
            <a:rect r="r" b="b" t="t" l="l"/>
            <a:pathLst>
              <a:path h="552788" w="549773">
                <a:moveTo>
                  <a:pt x="0" y="0"/>
                </a:moveTo>
                <a:lnTo>
                  <a:pt x="549772" y="0"/>
                </a:lnTo>
                <a:lnTo>
                  <a:pt x="549772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163915" y="7146857"/>
            <a:ext cx="549773" cy="552788"/>
          </a:xfrm>
          <a:custGeom>
            <a:avLst/>
            <a:gdLst/>
            <a:ahLst/>
            <a:cxnLst/>
            <a:rect r="r" b="b" t="t" l="l"/>
            <a:pathLst>
              <a:path h="552788" w="549773">
                <a:moveTo>
                  <a:pt x="0" y="0"/>
                </a:moveTo>
                <a:lnTo>
                  <a:pt x="549772" y="0"/>
                </a:lnTo>
                <a:lnTo>
                  <a:pt x="549772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3718656" y="3901815"/>
            <a:ext cx="2864042" cy="286404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D232F">
                    <a:alpha val="100000"/>
                  </a:srgbClr>
                </a:gs>
                <a:gs pos="50000">
                  <a:srgbClr val="193F61">
                    <a:alpha val="1000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  <a:ln w="85725" cap="sq">
              <a:gradFill>
                <a:gsLst>
                  <a:gs pos="0">
                    <a:srgbClr val="356C8A">
                      <a:alpha val="100000"/>
                    </a:srgbClr>
                  </a:gs>
                  <a:gs pos="50000">
                    <a:srgbClr val="468BCA">
                      <a:alpha val="6500"/>
                    </a:srgbClr>
                  </a:gs>
                  <a:gs pos="100000">
                    <a:srgbClr val="193F61">
                      <a:alpha val="125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4314100" y="4476979"/>
            <a:ext cx="1665293" cy="1713713"/>
          </a:xfrm>
          <a:custGeom>
            <a:avLst/>
            <a:gdLst/>
            <a:ahLst/>
            <a:cxnLst/>
            <a:rect r="r" b="b" t="t" l="l"/>
            <a:pathLst>
              <a:path h="1713713" w="1665293">
                <a:moveTo>
                  <a:pt x="0" y="0"/>
                </a:moveTo>
                <a:lnTo>
                  <a:pt x="1665294" y="0"/>
                </a:lnTo>
                <a:lnTo>
                  <a:pt x="1665294" y="1713713"/>
                </a:lnTo>
                <a:lnTo>
                  <a:pt x="0" y="1713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3083472" y="7146857"/>
            <a:ext cx="549773" cy="552788"/>
          </a:xfrm>
          <a:custGeom>
            <a:avLst/>
            <a:gdLst/>
            <a:ahLst/>
            <a:cxnLst/>
            <a:rect r="r" b="b" t="t" l="l"/>
            <a:pathLst>
              <a:path h="552788" w="549773">
                <a:moveTo>
                  <a:pt x="0" y="0"/>
                </a:moveTo>
                <a:lnTo>
                  <a:pt x="549772" y="0"/>
                </a:lnTo>
                <a:lnTo>
                  <a:pt x="549772" y="552787"/>
                </a:lnTo>
                <a:lnTo>
                  <a:pt x="0" y="5527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536126" y="4043149"/>
            <a:ext cx="2600423" cy="2600423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21350" t="0" r="-2135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633507" y="4002278"/>
            <a:ext cx="2682166" cy="2682166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50000" t="0" r="-50000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3816575" y="3992753"/>
            <a:ext cx="2682166" cy="268216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25000" t="0" r="-25000" b="0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2099995" y="7051607"/>
            <a:ext cx="3013599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SEARCH MEDICINE BY NAME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099995" y="7915141"/>
            <a:ext cx="2799737" cy="91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Users can search for a medicine by entering its name in the search bar.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949959" y="7051607"/>
            <a:ext cx="2577438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UPLOAD MEDICINE IMAGE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949959" y="7915141"/>
            <a:ext cx="2933397" cy="209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Users can upload an image of a medicine to identify and view its details.</a:t>
            </a: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</a:pPr>
          </a:p>
          <a:p>
            <a:pPr algn="just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3680556" y="7070657"/>
            <a:ext cx="357874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VIEW COMPLETE DETAILS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53" id="53"/>
          <p:cNvSpPr txBox="true"/>
          <p:nvPr/>
        </p:nvSpPr>
        <p:spPr>
          <a:xfrm rot="0">
            <a:off x="5934918" y="2744845"/>
            <a:ext cx="731351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FFFFF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An AI-based Medicine Identification System that allows users to: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248432" y="7724706"/>
            <a:ext cx="3616296" cy="15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1388" indent="-253796" lvl="2">
              <a:lnSpc>
                <a:spcPts val="2468"/>
              </a:lnSpc>
              <a:buFont typeface="Arial"/>
              <a:buChar char="⚬"/>
            </a:pPr>
            <a:r>
              <a:rPr lang="en-US" sz="17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Description</a:t>
            </a:r>
          </a:p>
          <a:p>
            <a:pPr algn="just" marL="761388" indent="-253796" lvl="2">
              <a:lnSpc>
                <a:spcPts val="2468"/>
              </a:lnSpc>
              <a:buFont typeface="Arial"/>
              <a:buChar char="⚬"/>
            </a:pPr>
            <a:r>
              <a:rPr lang="en-US" sz="17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Uses</a:t>
            </a:r>
          </a:p>
          <a:p>
            <a:pPr algn="just" marL="761388" indent="-253796" lvl="2">
              <a:lnSpc>
                <a:spcPts val="2468"/>
              </a:lnSpc>
              <a:buFont typeface="Arial"/>
              <a:buChar char="⚬"/>
            </a:pPr>
            <a:r>
              <a:rPr lang="en-US" sz="17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Dosage</a:t>
            </a:r>
          </a:p>
          <a:p>
            <a:pPr algn="just" marL="761388" indent="-253796" lvl="2">
              <a:lnSpc>
                <a:spcPts val="2468"/>
              </a:lnSpc>
              <a:buFont typeface="Arial"/>
              <a:buChar char="⚬"/>
            </a:pPr>
            <a:r>
              <a:rPr lang="en-US" sz="1763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Physical Characteristics</a:t>
            </a:r>
          </a:p>
          <a:p>
            <a:pPr algn="just">
              <a:lnSpc>
                <a:spcPts val="2468"/>
              </a:lnSpc>
              <a:spcBef>
                <a:spcPct val="0"/>
              </a:spcBef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1038225" y="3054090"/>
            <a:ext cx="744914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AN AI-BASED MEDICINE IDENTIFICATION SYSTEM THAT ALLOWS USERS TO: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02754" y="2516245"/>
            <a:ext cx="518358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 MED-SCAN AI – SMART DIGITAL SOLUTION:-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229073" y="547659"/>
            <a:ext cx="15773400" cy="1981200"/>
            <a:chOff x="0" y="0"/>
            <a:chExt cx="21031200" cy="264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2641601"/>
            </a:xfrm>
            <a:custGeom>
              <a:avLst/>
              <a:gdLst/>
              <a:ahLst/>
              <a:cxnLst/>
              <a:rect r="r" b="b" t="t" l="l"/>
              <a:pathLst>
                <a:path h="264160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05130" r="0" b="-10513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 u="sng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Value Proposition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579811" y="4374698"/>
            <a:ext cx="649262" cy="652823"/>
          </a:xfrm>
          <a:custGeom>
            <a:avLst/>
            <a:gdLst/>
            <a:ahLst/>
            <a:cxnLst/>
            <a:rect r="r" b="b" t="t" l="l"/>
            <a:pathLst>
              <a:path h="652823" w="649262">
                <a:moveTo>
                  <a:pt x="0" y="0"/>
                </a:moveTo>
                <a:lnTo>
                  <a:pt x="649262" y="0"/>
                </a:lnTo>
                <a:lnTo>
                  <a:pt x="649262" y="652823"/>
                </a:lnTo>
                <a:lnTo>
                  <a:pt x="0" y="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79811" y="5680717"/>
            <a:ext cx="649262" cy="652823"/>
          </a:xfrm>
          <a:custGeom>
            <a:avLst/>
            <a:gdLst/>
            <a:ahLst/>
            <a:cxnLst/>
            <a:rect r="r" b="b" t="t" l="l"/>
            <a:pathLst>
              <a:path h="652823" w="649262">
                <a:moveTo>
                  <a:pt x="0" y="0"/>
                </a:moveTo>
                <a:lnTo>
                  <a:pt x="649262" y="0"/>
                </a:lnTo>
                <a:lnTo>
                  <a:pt x="649262" y="652823"/>
                </a:lnTo>
                <a:lnTo>
                  <a:pt x="0" y="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071785" y="4374698"/>
            <a:ext cx="649262" cy="652823"/>
          </a:xfrm>
          <a:custGeom>
            <a:avLst/>
            <a:gdLst/>
            <a:ahLst/>
            <a:cxnLst/>
            <a:rect r="r" b="b" t="t" l="l"/>
            <a:pathLst>
              <a:path h="652823" w="649262">
                <a:moveTo>
                  <a:pt x="0" y="0"/>
                </a:moveTo>
                <a:lnTo>
                  <a:pt x="649262" y="0"/>
                </a:lnTo>
                <a:lnTo>
                  <a:pt x="649262" y="652823"/>
                </a:lnTo>
                <a:lnTo>
                  <a:pt x="0" y="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071785" y="5680717"/>
            <a:ext cx="649262" cy="652823"/>
          </a:xfrm>
          <a:custGeom>
            <a:avLst/>
            <a:gdLst/>
            <a:ahLst/>
            <a:cxnLst/>
            <a:rect r="r" b="b" t="t" l="l"/>
            <a:pathLst>
              <a:path h="652823" w="649262">
                <a:moveTo>
                  <a:pt x="0" y="0"/>
                </a:moveTo>
                <a:lnTo>
                  <a:pt x="649262" y="0"/>
                </a:lnTo>
                <a:lnTo>
                  <a:pt x="649262" y="652823"/>
                </a:lnTo>
                <a:lnTo>
                  <a:pt x="0" y="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57300" y="1917570"/>
            <a:ext cx="47625" cy="86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052383" y="2680665"/>
            <a:ext cx="6366242" cy="145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000000"/>
                </a:solidFill>
                <a:latin typeface="Agrandir Italics"/>
                <a:ea typeface="Agrandir Italics"/>
                <a:cs typeface="Agrandir Italics"/>
                <a:sym typeface="Agrandir Italics"/>
              </a:rPr>
              <a:t>The main objective of MedScan AI is to develop a smart and efficient web-based system that helps users easily identify medicines and access accurate information quickly and safely.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08102" y="4264325"/>
            <a:ext cx="3888314" cy="89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  <a:spcBef>
                <a:spcPct val="0"/>
              </a:spcBef>
            </a:pPr>
            <a:r>
              <a:rPr lang="en-US" b="true" sz="236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Develop a web-based medicine scanner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508102" y="5556892"/>
            <a:ext cx="2837099" cy="17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61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Provide instant information</a:t>
            </a:r>
          </a:p>
          <a:p>
            <a:pPr algn="l">
              <a:lnSpc>
                <a:spcPts val="3306"/>
              </a:lnSpc>
            </a:pPr>
          </a:p>
          <a:p>
            <a:pPr algn="l">
              <a:lnSpc>
                <a:spcPts val="3306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7000076" y="4250873"/>
            <a:ext cx="4308570" cy="131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61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Create a 40-medicine database</a:t>
            </a:r>
          </a:p>
          <a:p>
            <a:pPr algn="l">
              <a:lnSpc>
                <a:spcPts val="3306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7000076" y="5556892"/>
            <a:ext cx="2837099" cy="17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61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Design a user-friendly interface</a:t>
            </a:r>
          </a:p>
          <a:p>
            <a:pPr algn="l">
              <a:lnSpc>
                <a:spcPts val="3306"/>
              </a:lnSpc>
            </a:pPr>
          </a:p>
          <a:p>
            <a:pPr algn="l">
              <a:lnSpc>
                <a:spcPts val="3306"/>
              </a:lnSpc>
              <a:spcBef>
                <a:spcPct val="0"/>
              </a:spcBef>
            </a:pP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6055" y="7078272"/>
            <a:ext cx="649262" cy="652823"/>
          </a:xfrm>
          <a:custGeom>
            <a:avLst/>
            <a:gdLst/>
            <a:ahLst/>
            <a:cxnLst/>
            <a:rect r="r" b="b" t="t" l="l"/>
            <a:pathLst>
              <a:path h="652823" w="649262">
                <a:moveTo>
                  <a:pt x="0" y="0"/>
                </a:moveTo>
                <a:lnTo>
                  <a:pt x="649262" y="0"/>
                </a:lnTo>
                <a:lnTo>
                  <a:pt x="649262" y="652823"/>
                </a:lnTo>
                <a:lnTo>
                  <a:pt x="0" y="652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564345" y="7161705"/>
            <a:ext cx="9944581" cy="89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6"/>
              </a:lnSpc>
            </a:pPr>
            <a:r>
              <a:rPr lang="en-US" sz="2361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Simulate AI-based detection</a:t>
            </a:r>
          </a:p>
          <a:p>
            <a:pPr algn="l">
              <a:lnSpc>
                <a:spcPts val="3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7300" y="554831"/>
            <a:ext cx="15773400" cy="1981200"/>
            <a:chOff x="0" y="0"/>
            <a:chExt cx="21031200" cy="264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2641601"/>
            </a:xfrm>
            <a:custGeom>
              <a:avLst/>
              <a:gdLst/>
              <a:ahLst/>
              <a:cxnLst/>
              <a:rect r="r" b="b" t="t" l="l"/>
              <a:pathLst>
                <a:path h="264160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05130" r="0" b="-10513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 u="sng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MARKET ANALYSIS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278013"/>
            <a:ext cx="8768028" cy="516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b="true" sz="2431" spc="172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TAM (Global Market):</a:t>
            </a:r>
          </a:p>
          <a:p>
            <a:pPr algn="l">
              <a:lnSpc>
                <a:spcPts val="3695"/>
              </a:lnSpc>
            </a:pPr>
            <a:r>
              <a:rPr lang="en-US" sz="2431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Digital medicine info apps worth ~$1.34B in 2024</a:t>
            </a:r>
          </a:p>
          <a:p>
            <a:pPr algn="l">
              <a:lnSpc>
                <a:spcPts val="3695"/>
              </a:lnSpc>
            </a:pPr>
            <a:r>
              <a:rPr lang="en-US" sz="2431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Expected to reach ~$3.10B by 2030</a:t>
            </a:r>
          </a:p>
          <a:p>
            <a:pPr algn="l">
              <a:lnSpc>
                <a:spcPts val="3695"/>
              </a:lnSpc>
            </a:pPr>
            <a:r>
              <a:rPr lang="en-US" b="true" sz="2431" spc="172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SAM (Reachable Market):</a:t>
            </a:r>
          </a:p>
          <a:p>
            <a:pPr algn="l">
              <a:lnSpc>
                <a:spcPts val="3695"/>
              </a:lnSpc>
            </a:pPr>
            <a:r>
              <a:rPr lang="en-US" sz="2431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Medication checker apps market ~$2.0B in 2025</a:t>
            </a:r>
          </a:p>
          <a:p>
            <a:pPr algn="l">
              <a:lnSpc>
                <a:spcPts val="3695"/>
              </a:lnSpc>
            </a:pPr>
            <a:r>
              <a:rPr lang="en-US" b="true" sz="2431" spc="172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SOM (Short-Term Target):</a:t>
            </a:r>
          </a:p>
          <a:p>
            <a:pPr algn="l">
              <a:lnSpc>
                <a:spcPts val="3695"/>
              </a:lnSpc>
            </a:pPr>
            <a:r>
              <a:rPr lang="en-US" sz="2431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Target 1–5% of SAM in next 1–3 years</a:t>
            </a:r>
          </a:p>
          <a:p>
            <a:pPr algn="l">
              <a:lnSpc>
                <a:spcPts val="3695"/>
              </a:lnSpc>
            </a:pPr>
            <a:r>
              <a:rPr lang="en-US" sz="2431" spc="17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– Equivalent users: ~20M–100M users</a:t>
            </a:r>
          </a:p>
          <a:p>
            <a:pPr algn="l">
              <a:lnSpc>
                <a:spcPts val="414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95425" y="1943348"/>
            <a:ext cx="4800600" cy="1185367"/>
            <a:chOff x="0" y="0"/>
            <a:chExt cx="6400800" cy="15804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400800" cy="1580490"/>
            </a:xfrm>
            <a:custGeom>
              <a:avLst/>
              <a:gdLst/>
              <a:ahLst/>
              <a:cxnLst/>
              <a:rect r="r" b="b" t="t" l="l"/>
              <a:pathLst>
                <a:path h="1580490" w="6400800">
                  <a:moveTo>
                    <a:pt x="0" y="0"/>
                  </a:moveTo>
                  <a:lnTo>
                    <a:pt x="6400800" y="0"/>
                  </a:lnTo>
                  <a:lnTo>
                    <a:pt x="6400800" y="1580490"/>
                  </a:lnTo>
                  <a:lnTo>
                    <a:pt x="0" y="158049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75713" r="-228571" b="-242851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>
              <a:off x="0" y="47625"/>
              <a:ext cx="6400800" cy="15328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4000" i="true" u="sng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MARKET SIZE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796728" y="3249438"/>
            <a:ext cx="7381369" cy="520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439" indent="-276719" lvl="1">
              <a:lnSpc>
                <a:spcPts val="417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Medicine Information Apps provide detailed information about medicines, including their uses, dosage, and side effects.</a:t>
            </a:r>
          </a:p>
          <a:p>
            <a:pPr algn="l" marL="553439" indent="-276719" lvl="1">
              <a:lnSpc>
                <a:spcPts val="417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Health Reference Apps offer general medical knowledge along with basic drug-related information for users.</a:t>
            </a:r>
          </a:p>
          <a:p>
            <a:pPr algn="l" marL="553439" indent="-276719" lvl="1">
              <a:lnSpc>
                <a:spcPts val="4178"/>
              </a:lnSpc>
              <a:buFont typeface="Arial"/>
              <a:buChar char="•"/>
            </a:pPr>
            <a:r>
              <a:rPr lang="en-US" sz="25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Health Tools use artificial intelligence mainly for symptom checking and disease diagnosis rather than specific medicine identification.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515600" y="2168845"/>
            <a:ext cx="6191534" cy="1339343"/>
            <a:chOff x="0" y="0"/>
            <a:chExt cx="8255378" cy="178579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255378" cy="1785791"/>
            </a:xfrm>
            <a:custGeom>
              <a:avLst/>
              <a:gdLst/>
              <a:ahLst/>
              <a:cxnLst/>
              <a:rect r="r" b="b" t="t" l="l"/>
              <a:pathLst>
                <a:path h="1785791" w="8255378">
                  <a:moveTo>
                    <a:pt x="0" y="0"/>
                  </a:moveTo>
                  <a:lnTo>
                    <a:pt x="8255378" y="0"/>
                  </a:lnTo>
                  <a:lnTo>
                    <a:pt x="8255378" y="1785791"/>
                  </a:lnTo>
                  <a:lnTo>
                    <a:pt x="0" y="178579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5512" r="-154757" b="-203436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>
              <a:off x="0" y="47625"/>
              <a:ext cx="8255378" cy="17381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4000" i="true" u="sng">
                  <a:solidFill>
                    <a:srgbClr val="000000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Existing Solutions 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198" y="1135856"/>
            <a:ext cx="17379124" cy="8472488"/>
          </a:xfrm>
          <a:custGeom>
            <a:avLst/>
            <a:gdLst/>
            <a:ahLst/>
            <a:cxnLst/>
            <a:rect r="r" b="b" t="t" l="l"/>
            <a:pathLst>
              <a:path h="8472488" w="17379124">
                <a:moveTo>
                  <a:pt x="0" y="0"/>
                </a:moveTo>
                <a:lnTo>
                  <a:pt x="17379125" y="0"/>
                </a:lnTo>
                <a:lnTo>
                  <a:pt x="17379125" y="8472488"/>
                </a:lnTo>
                <a:lnTo>
                  <a:pt x="0" y="847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640" y="483870"/>
            <a:ext cx="4564971" cy="43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Business Model Canvas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2782" y="1191101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Partners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2782" y="6865620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Cost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2806" y="1191101"/>
            <a:ext cx="3049762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Activities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2806" y="3981926"/>
            <a:ext cx="3049762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Key Resources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3874" y="1191101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Value Propositions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20282" y="1181576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Relationships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20282" y="3972401"/>
            <a:ext cx="3046828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5482" y="1191101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Customer Segments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3540" y="6865620"/>
            <a:ext cx="3046828" cy="3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 b="true">
                <a:solidFill>
                  <a:srgbClr val="444444"/>
                </a:solidFill>
                <a:latin typeface="Arial Bold"/>
                <a:ea typeface="Arial Bold"/>
                <a:cs typeface="Arial Bold"/>
                <a:sym typeface="Arial Bold"/>
              </a:rPr>
              <a:t>Revenue Streams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4198" y="1135856"/>
            <a:ext cx="3484340" cy="5729288"/>
            <a:chOff x="0" y="0"/>
            <a:chExt cx="4645787" cy="76390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45787" cy="7639050"/>
            </a:xfrm>
            <a:custGeom>
              <a:avLst/>
              <a:gdLst/>
              <a:ahLst/>
              <a:cxnLst/>
              <a:rect r="r" b="b" t="t" l="l"/>
              <a:pathLst>
                <a:path h="7639050" w="4645787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914223" y="1133475"/>
            <a:ext cx="3487293" cy="2838450"/>
            <a:chOff x="0" y="0"/>
            <a:chExt cx="4649724" cy="37846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49724" cy="3784600"/>
            </a:xfrm>
            <a:custGeom>
              <a:avLst/>
              <a:gdLst/>
              <a:ahLst/>
              <a:cxnLst/>
              <a:rect r="r" b="b" t="t" l="l"/>
              <a:pathLst>
                <a:path h="3784600" w="4649724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775075"/>
                  </a:lnTo>
                  <a:cubicBezTo>
                    <a:pt x="4649724" y="3780282"/>
                    <a:pt x="4645406" y="3784600"/>
                    <a:pt x="4640199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40199" y="3765550"/>
                  </a:lnTo>
                  <a:lnTo>
                    <a:pt x="4640199" y="3775075"/>
                  </a:lnTo>
                  <a:lnTo>
                    <a:pt x="4630674" y="377507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914223" y="3957638"/>
            <a:ext cx="3487293" cy="2907506"/>
            <a:chOff x="0" y="0"/>
            <a:chExt cx="4649724" cy="3876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49724" cy="3876675"/>
            </a:xfrm>
            <a:custGeom>
              <a:avLst/>
              <a:gdLst/>
              <a:ahLst/>
              <a:cxnLst/>
              <a:rect r="r" b="b" t="t" l="l"/>
              <a:pathLst>
                <a:path h="3876675" w="4649724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3867150"/>
                  </a:lnTo>
                  <a:cubicBezTo>
                    <a:pt x="4649724" y="3872357"/>
                    <a:pt x="4645406" y="3876675"/>
                    <a:pt x="4640199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40199" y="3857625"/>
                  </a:lnTo>
                  <a:lnTo>
                    <a:pt x="4640199" y="3867150"/>
                  </a:lnTo>
                  <a:lnTo>
                    <a:pt x="4630674" y="3867150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387190" y="1135856"/>
            <a:ext cx="3484340" cy="5729288"/>
            <a:chOff x="0" y="0"/>
            <a:chExt cx="4645787" cy="7639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645787" cy="7639050"/>
            </a:xfrm>
            <a:custGeom>
              <a:avLst/>
              <a:gdLst/>
              <a:ahLst/>
              <a:cxnLst/>
              <a:rect r="r" b="b" t="t" l="l"/>
              <a:pathLst>
                <a:path h="7639050" w="4645787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7629525"/>
                  </a:lnTo>
                  <a:cubicBezTo>
                    <a:pt x="4645787" y="7634732"/>
                    <a:pt x="4641469" y="7639050"/>
                    <a:pt x="4636262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36262" y="7620000"/>
                  </a:lnTo>
                  <a:lnTo>
                    <a:pt x="4636262" y="7629525"/>
                  </a:lnTo>
                  <a:lnTo>
                    <a:pt x="4626737" y="762952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857214" y="1135856"/>
            <a:ext cx="3484340" cy="2838450"/>
            <a:chOff x="0" y="0"/>
            <a:chExt cx="4645787" cy="3784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45787" cy="3784600"/>
            </a:xfrm>
            <a:custGeom>
              <a:avLst/>
              <a:gdLst/>
              <a:ahLst/>
              <a:cxnLst/>
              <a:rect r="r" b="b" t="t" l="l"/>
              <a:pathLst>
                <a:path h="3784600" w="4645787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775075"/>
                  </a:lnTo>
                  <a:cubicBezTo>
                    <a:pt x="4645787" y="3780282"/>
                    <a:pt x="4641469" y="3784600"/>
                    <a:pt x="4636262" y="3784600"/>
                  </a:cubicBezTo>
                  <a:lnTo>
                    <a:pt x="9525" y="3784600"/>
                  </a:lnTo>
                  <a:cubicBezTo>
                    <a:pt x="4318" y="3784600"/>
                    <a:pt x="0" y="3780282"/>
                    <a:pt x="0" y="377507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775075"/>
                  </a:lnTo>
                  <a:lnTo>
                    <a:pt x="9525" y="3775075"/>
                  </a:lnTo>
                  <a:lnTo>
                    <a:pt x="9525" y="3765550"/>
                  </a:lnTo>
                  <a:lnTo>
                    <a:pt x="4636262" y="3765550"/>
                  </a:lnTo>
                  <a:lnTo>
                    <a:pt x="4636262" y="3775075"/>
                  </a:lnTo>
                  <a:lnTo>
                    <a:pt x="4626737" y="3775075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857214" y="3957638"/>
            <a:ext cx="3484340" cy="2907506"/>
            <a:chOff x="0" y="0"/>
            <a:chExt cx="4645787" cy="3876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645787" cy="3876675"/>
            </a:xfrm>
            <a:custGeom>
              <a:avLst/>
              <a:gdLst/>
              <a:ahLst/>
              <a:cxnLst/>
              <a:rect r="r" b="b" t="t" l="l"/>
              <a:pathLst>
                <a:path h="3876675" w="4645787">
                  <a:moveTo>
                    <a:pt x="9525" y="0"/>
                  </a:moveTo>
                  <a:lnTo>
                    <a:pt x="4636262" y="0"/>
                  </a:lnTo>
                  <a:cubicBezTo>
                    <a:pt x="4641469" y="0"/>
                    <a:pt x="4645787" y="4318"/>
                    <a:pt x="4645787" y="9525"/>
                  </a:cubicBezTo>
                  <a:lnTo>
                    <a:pt x="4645787" y="3867150"/>
                  </a:lnTo>
                  <a:cubicBezTo>
                    <a:pt x="4645787" y="3872357"/>
                    <a:pt x="4641469" y="3876675"/>
                    <a:pt x="4636262" y="3876675"/>
                  </a:cubicBezTo>
                  <a:lnTo>
                    <a:pt x="9525" y="3876675"/>
                  </a:lnTo>
                  <a:cubicBezTo>
                    <a:pt x="4318" y="3876675"/>
                    <a:pt x="0" y="3872357"/>
                    <a:pt x="0" y="38671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867150"/>
                  </a:lnTo>
                  <a:lnTo>
                    <a:pt x="9525" y="3867150"/>
                  </a:lnTo>
                  <a:lnTo>
                    <a:pt x="9525" y="3857625"/>
                  </a:lnTo>
                  <a:lnTo>
                    <a:pt x="4636262" y="3857625"/>
                  </a:lnTo>
                  <a:lnTo>
                    <a:pt x="4636262" y="3867150"/>
                  </a:lnTo>
                  <a:lnTo>
                    <a:pt x="4626737" y="3867150"/>
                  </a:lnTo>
                  <a:lnTo>
                    <a:pt x="4626737" y="9525"/>
                  </a:lnTo>
                  <a:lnTo>
                    <a:pt x="4636262" y="9525"/>
                  </a:lnTo>
                  <a:lnTo>
                    <a:pt x="463626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338973" y="1135856"/>
            <a:ext cx="3487293" cy="5729288"/>
            <a:chOff x="0" y="0"/>
            <a:chExt cx="4649724" cy="76390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49724" cy="7639050"/>
            </a:xfrm>
            <a:custGeom>
              <a:avLst/>
              <a:gdLst/>
              <a:ahLst/>
              <a:cxnLst/>
              <a:rect r="r" b="b" t="t" l="l"/>
              <a:pathLst>
                <a:path h="7639050" w="4649724">
                  <a:moveTo>
                    <a:pt x="9525" y="0"/>
                  </a:moveTo>
                  <a:lnTo>
                    <a:pt x="4640199" y="0"/>
                  </a:lnTo>
                  <a:cubicBezTo>
                    <a:pt x="4645406" y="0"/>
                    <a:pt x="4649724" y="4318"/>
                    <a:pt x="4649724" y="9525"/>
                  </a:cubicBezTo>
                  <a:lnTo>
                    <a:pt x="4649724" y="7629525"/>
                  </a:lnTo>
                  <a:cubicBezTo>
                    <a:pt x="4649724" y="7634732"/>
                    <a:pt x="4645406" y="7639050"/>
                    <a:pt x="4640199" y="7639050"/>
                  </a:cubicBezTo>
                  <a:lnTo>
                    <a:pt x="9525" y="7639050"/>
                  </a:lnTo>
                  <a:cubicBezTo>
                    <a:pt x="4318" y="7639050"/>
                    <a:pt x="0" y="7634732"/>
                    <a:pt x="0" y="762952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629525"/>
                  </a:lnTo>
                  <a:lnTo>
                    <a:pt x="9525" y="7629525"/>
                  </a:lnTo>
                  <a:lnTo>
                    <a:pt x="9525" y="7620000"/>
                  </a:lnTo>
                  <a:lnTo>
                    <a:pt x="4640199" y="7620000"/>
                  </a:lnTo>
                  <a:lnTo>
                    <a:pt x="4640199" y="7629525"/>
                  </a:lnTo>
                  <a:lnTo>
                    <a:pt x="4630674" y="7629525"/>
                  </a:lnTo>
                  <a:lnTo>
                    <a:pt x="4630674" y="9525"/>
                  </a:lnTo>
                  <a:lnTo>
                    <a:pt x="4640199" y="9525"/>
                  </a:lnTo>
                  <a:lnTo>
                    <a:pt x="464019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44198" y="6862762"/>
            <a:ext cx="8715756" cy="2745581"/>
            <a:chOff x="0" y="0"/>
            <a:chExt cx="11621008" cy="36607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621008" cy="3660775"/>
            </a:xfrm>
            <a:custGeom>
              <a:avLst/>
              <a:gdLst/>
              <a:ahLst/>
              <a:cxnLst/>
              <a:rect r="r" b="b" t="t" l="l"/>
              <a:pathLst>
                <a:path h="3660775" w="11621008">
                  <a:moveTo>
                    <a:pt x="9525" y="0"/>
                  </a:moveTo>
                  <a:lnTo>
                    <a:pt x="11611483" y="0"/>
                  </a:lnTo>
                  <a:cubicBezTo>
                    <a:pt x="11616689" y="0"/>
                    <a:pt x="11621008" y="4318"/>
                    <a:pt x="11621008" y="9525"/>
                  </a:cubicBezTo>
                  <a:lnTo>
                    <a:pt x="11621008" y="3651250"/>
                  </a:lnTo>
                  <a:cubicBezTo>
                    <a:pt x="11621008" y="3656457"/>
                    <a:pt x="11616689" y="3660775"/>
                    <a:pt x="116114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611483" y="3641725"/>
                  </a:lnTo>
                  <a:lnTo>
                    <a:pt x="11611483" y="3651250"/>
                  </a:lnTo>
                  <a:lnTo>
                    <a:pt x="11601958" y="3651250"/>
                  </a:lnTo>
                  <a:lnTo>
                    <a:pt x="11601958" y="9525"/>
                  </a:lnTo>
                  <a:lnTo>
                    <a:pt x="11611483" y="9525"/>
                  </a:lnTo>
                  <a:lnTo>
                    <a:pt x="116114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145648" y="6862762"/>
            <a:ext cx="8677656" cy="2745581"/>
            <a:chOff x="0" y="0"/>
            <a:chExt cx="11570208" cy="36607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570208" cy="3660775"/>
            </a:xfrm>
            <a:custGeom>
              <a:avLst/>
              <a:gdLst/>
              <a:ahLst/>
              <a:cxnLst/>
              <a:rect r="r" b="b" t="t" l="l"/>
              <a:pathLst>
                <a:path h="3660775" w="11570208">
                  <a:moveTo>
                    <a:pt x="9525" y="0"/>
                  </a:moveTo>
                  <a:lnTo>
                    <a:pt x="11560683" y="0"/>
                  </a:lnTo>
                  <a:cubicBezTo>
                    <a:pt x="11565889" y="0"/>
                    <a:pt x="11570208" y="4318"/>
                    <a:pt x="11570208" y="9525"/>
                  </a:cubicBezTo>
                  <a:lnTo>
                    <a:pt x="11570208" y="3651250"/>
                  </a:lnTo>
                  <a:cubicBezTo>
                    <a:pt x="11570208" y="3656457"/>
                    <a:pt x="11565889" y="3660775"/>
                    <a:pt x="11560683" y="3660775"/>
                  </a:cubicBezTo>
                  <a:lnTo>
                    <a:pt x="9525" y="3660775"/>
                  </a:lnTo>
                  <a:cubicBezTo>
                    <a:pt x="4318" y="3660775"/>
                    <a:pt x="0" y="3656457"/>
                    <a:pt x="0" y="3651250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3651250"/>
                  </a:lnTo>
                  <a:lnTo>
                    <a:pt x="9525" y="3651250"/>
                  </a:lnTo>
                  <a:lnTo>
                    <a:pt x="9525" y="3641725"/>
                  </a:lnTo>
                  <a:lnTo>
                    <a:pt x="11560683" y="3641725"/>
                  </a:lnTo>
                  <a:lnTo>
                    <a:pt x="11560683" y="3651250"/>
                  </a:lnTo>
                  <a:lnTo>
                    <a:pt x="11551158" y="3651250"/>
                  </a:lnTo>
                  <a:lnTo>
                    <a:pt x="11551158" y="9525"/>
                  </a:lnTo>
                  <a:lnTo>
                    <a:pt x="11560683" y="9525"/>
                  </a:lnTo>
                  <a:lnTo>
                    <a:pt x="11560683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444444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021908" y="1059656"/>
            <a:ext cx="665321" cy="540544"/>
            <a:chOff x="0" y="0"/>
            <a:chExt cx="887095" cy="7207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850" r="0" b="-2385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744808" y="1066800"/>
            <a:ext cx="665321" cy="540544"/>
            <a:chOff x="0" y="0"/>
            <a:chExt cx="887095" cy="7207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4403" r="0" b="-14405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786342" y="1059656"/>
            <a:ext cx="665321" cy="540544"/>
            <a:chOff x="0" y="0"/>
            <a:chExt cx="887095" cy="7207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506" r="0" b="-13504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573608" y="6743700"/>
            <a:ext cx="665321" cy="540544"/>
            <a:chOff x="0" y="0"/>
            <a:chExt cx="887095" cy="7207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9000" r="0" b="-19002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5627075" y="1059656"/>
            <a:ext cx="665321" cy="540544"/>
            <a:chOff x="0" y="0"/>
            <a:chExt cx="887095" cy="72072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197" r="0" b="-8197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3256969" y="1052512"/>
            <a:ext cx="665321" cy="540544"/>
            <a:chOff x="0" y="0"/>
            <a:chExt cx="887095" cy="720725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4216" r="0" b="-14218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429608" y="6743700"/>
            <a:ext cx="665321" cy="540544"/>
            <a:chOff x="0" y="0"/>
            <a:chExt cx="887095" cy="72072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0273" r="0" b="-10273"/>
              </a:stretch>
            </a:blip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2417666" y="3886200"/>
            <a:ext cx="665321" cy="540544"/>
            <a:chOff x="0" y="0"/>
            <a:chExt cx="887095" cy="72072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3739" r="0" b="-1374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5908434" y="3886200"/>
            <a:ext cx="665321" cy="540544"/>
            <a:chOff x="0" y="0"/>
            <a:chExt cx="887095" cy="72072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87095" cy="720725"/>
            </a:xfrm>
            <a:custGeom>
              <a:avLst/>
              <a:gdLst/>
              <a:ahLst/>
              <a:cxnLst/>
              <a:rect r="r" b="b" t="t" l="l"/>
              <a:pathLst>
                <a:path h="720725" w="887095">
                  <a:moveTo>
                    <a:pt x="0" y="0"/>
                  </a:moveTo>
                  <a:lnTo>
                    <a:pt x="887095" y="0"/>
                  </a:lnTo>
                  <a:lnTo>
                    <a:pt x="887095" y="720725"/>
                  </a:lnTo>
                  <a:lnTo>
                    <a:pt x="0" y="72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7774" r="0" b="-7772"/>
              </a:stretch>
            </a:blipFill>
          </p:spPr>
        </p:sp>
      </p:grpSp>
      <p:sp>
        <p:nvSpPr>
          <p:cNvPr name="TextBox 49" id="49"/>
          <p:cNvSpPr txBox="true"/>
          <p:nvPr/>
        </p:nvSpPr>
        <p:spPr>
          <a:xfrm rot="0">
            <a:off x="3914223" y="1532096"/>
            <a:ext cx="3073177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2471" indent="-171236" lvl="1">
              <a:lnSpc>
                <a:spcPts val="1903"/>
              </a:lnSpc>
              <a:buFont typeface="Arial"/>
              <a:buChar char="•"/>
            </a:pPr>
            <a:r>
              <a:rPr lang="en-US" b="true" sz="158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Developing and maintaining the web application.</a:t>
            </a:r>
          </a:p>
          <a:p>
            <a:pPr algn="l" marL="342471" indent="-171236" lvl="1">
              <a:lnSpc>
                <a:spcPts val="1903"/>
              </a:lnSpc>
              <a:buFont typeface="Arial"/>
              <a:buChar char="•"/>
            </a:pPr>
            <a:r>
              <a:rPr lang="en-US" b="true" sz="158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Managing and updating the medicine database.</a:t>
            </a:r>
          </a:p>
          <a:p>
            <a:pPr algn="l" marL="342471" indent="-171236" lvl="1">
              <a:lnSpc>
                <a:spcPts val="1903"/>
              </a:lnSpc>
              <a:buFont typeface="Arial"/>
              <a:buChar char="•"/>
            </a:pPr>
            <a:r>
              <a:rPr lang="en-US" b="true" sz="158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Improving AI image detection system.</a:t>
            </a:r>
          </a:p>
          <a:p>
            <a:pPr algn="l" marL="342471" indent="-171236" lvl="1">
              <a:lnSpc>
                <a:spcPts val="1903"/>
              </a:lnSpc>
              <a:buFont typeface="Arial"/>
              <a:buChar char="•"/>
            </a:pPr>
            <a:r>
              <a:rPr lang="en-US" b="true" sz="158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User interface design and testing.</a:t>
            </a:r>
          </a:p>
          <a:p>
            <a:pPr algn="l" marL="342471" indent="-171236" lvl="1">
              <a:lnSpc>
                <a:spcPts val="1903"/>
              </a:lnSpc>
              <a:buFont typeface="Arial"/>
              <a:buChar char="•"/>
            </a:pPr>
            <a:r>
              <a:rPr lang="en-US" b="true" sz="158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User support and feedback management.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22290" y="4464844"/>
            <a:ext cx="3487293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Medicine database (40+ medicines, expandable).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Web platform (HTML, CSS, JavaScript).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AI simulation module.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Development team and technical knowledge.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Cloud hosting platform.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395267" y="1785093"/>
            <a:ext cx="3461947" cy="355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1174" indent="-230587" lvl="1">
              <a:lnSpc>
                <a:spcPts val="2563"/>
              </a:lnSpc>
              <a:buFont typeface="Arial"/>
              <a:buChar char="•"/>
            </a:pPr>
            <a:r>
              <a:rPr lang="en-US" b="true" sz="213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Quick and easy medicine identification.</a:t>
            </a:r>
          </a:p>
          <a:p>
            <a:pPr algn="l" marL="461174" indent="-230587" lvl="1">
              <a:lnSpc>
                <a:spcPts val="2563"/>
              </a:lnSpc>
              <a:buFont typeface="Arial"/>
              <a:buChar char="•"/>
            </a:pPr>
            <a:r>
              <a:rPr lang="en-US" b="true" sz="213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Image-based scanning feature.</a:t>
            </a:r>
          </a:p>
          <a:p>
            <a:pPr algn="l" marL="461174" indent="-230587" lvl="1">
              <a:lnSpc>
                <a:spcPts val="2563"/>
              </a:lnSpc>
              <a:buFont typeface="Arial"/>
              <a:buChar char="•"/>
            </a:pPr>
            <a:r>
              <a:rPr lang="en-US" b="true" sz="213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Instant access to dosage and usage details.</a:t>
            </a:r>
          </a:p>
          <a:p>
            <a:pPr algn="l" marL="461174" indent="-230587" lvl="1">
              <a:lnSpc>
                <a:spcPts val="2563"/>
              </a:lnSpc>
              <a:buFont typeface="Arial"/>
              <a:buChar char="•"/>
            </a:pPr>
            <a:r>
              <a:rPr lang="en-US" b="true" sz="213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Reduces medication errors.</a:t>
            </a:r>
          </a:p>
          <a:p>
            <a:pPr algn="l" marL="461174" indent="-230587" lvl="1">
              <a:lnSpc>
                <a:spcPts val="2563"/>
              </a:lnSpc>
              <a:buFont typeface="Arial"/>
              <a:buChar char="•"/>
            </a:pPr>
            <a:r>
              <a:rPr lang="en-US" b="true" sz="2136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User-friendly and accessible via browser.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54633" y="1752600"/>
            <a:ext cx="348434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Self-service web platform.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Instant automated responses.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Feedback and suggestion system.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Future chatbot or AI assistant support.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54633" y="4477941"/>
            <a:ext cx="3484340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Web application (primary channel).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Mobile version (future expansion).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Social media promotion.</a:t>
            </a:r>
          </a:p>
          <a:p>
            <a:pPr algn="l" marL="388620" indent="-194310" lvl="1">
              <a:lnSpc>
                <a:spcPts val="216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Pharmacy and hospital partnerships.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341554" y="1775568"/>
            <a:ext cx="3345675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General public.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Elderly people.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Students and healthcare learners.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Patients managing regular medications.</a:t>
            </a:r>
          </a:p>
          <a:p>
            <a:pPr algn="l"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b="true" sz="18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Rural and semi-urban users with limited awareness.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047288" y="7455694"/>
            <a:ext cx="7454131" cy="168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364" indent="-245682" lvl="1">
              <a:lnSpc>
                <a:spcPts val="2731"/>
              </a:lnSpc>
              <a:buFont typeface="Arial"/>
              <a:buChar char="•"/>
            </a:pPr>
            <a:r>
              <a:rPr lang="en-US" b="true" sz="22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Freemium model (basic free, premium features paid).</a:t>
            </a:r>
          </a:p>
          <a:p>
            <a:pPr algn="l" marL="491364" indent="-245682" lvl="1">
              <a:lnSpc>
                <a:spcPts val="2731"/>
              </a:lnSpc>
              <a:buFont typeface="Arial"/>
              <a:buChar char="•"/>
            </a:pPr>
            <a:r>
              <a:rPr lang="en-US" b="true" sz="22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Advertisements (health-related ads).</a:t>
            </a:r>
          </a:p>
          <a:p>
            <a:pPr algn="l" marL="491364" indent="-245682" lvl="1">
              <a:lnSpc>
                <a:spcPts val="2731"/>
              </a:lnSpc>
              <a:buFont typeface="Arial"/>
              <a:buChar char="•"/>
            </a:pPr>
            <a:r>
              <a:rPr lang="en-US" b="true" sz="22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Subscription plans for advanced features.</a:t>
            </a:r>
          </a:p>
          <a:p>
            <a:pPr algn="l" marL="491364" indent="-245682" lvl="1">
              <a:lnSpc>
                <a:spcPts val="2731"/>
              </a:lnSpc>
              <a:buFont typeface="Arial"/>
              <a:buChar char="•"/>
            </a:pPr>
            <a:r>
              <a:rPr lang="en-US" b="true" sz="22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Pharmacy and healthcare partnerships.</a:t>
            </a:r>
          </a:p>
          <a:p>
            <a:pPr algn="l" marL="491364" indent="-245682" lvl="1">
              <a:lnSpc>
                <a:spcPts val="2731"/>
              </a:lnSpc>
              <a:buFont typeface="Arial"/>
              <a:buChar char="•"/>
            </a:pPr>
            <a:r>
              <a:rPr lang="en-US" b="true" sz="22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Data analytics services (future expansion)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29882" y="1726406"/>
            <a:ext cx="3484340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Freemium model (basic free, premium features paid).</a:t>
            </a:r>
          </a:p>
          <a:p>
            <a:pPr algn="l" marL="474978" indent="-237489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Advertisements (health-related ads).</a:t>
            </a:r>
          </a:p>
          <a:p>
            <a:pPr algn="l" marL="474978" indent="-237489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Subscription plans for advanced features.</a:t>
            </a:r>
          </a:p>
          <a:p>
            <a:pPr algn="l" marL="474978" indent="-237489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Pharmacy and healthcare partnerships.</a:t>
            </a:r>
          </a:p>
          <a:p>
            <a:pPr algn="l" marL="474978" indent="-237489" lvl="1">
              <a:lnSpc>
                <a:spcPts val="263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Data analytics services (future expansion)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41433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37799" y="-95250"/>
            <a:ext cx="15773400" cy="2507456"/>
            <a:chOff x="0" y="0"/>
            <a:chExt cx="21031200" cy="3343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3343275"/>
            </a:xfrm>
            <a:custGeom>
              <a:avLst/>
              <a:gdLst/>
              <a:ahLst/>
              <a:cxnLst/>
              <a:rect r="r" b="b" t="t" l="l"/>
              <a:pathLst>
                <a:path h="334327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343275"/>
                  </a:lnTo>
                  <a:lnTo>
                    <a:pt x="0" y="334327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83066" r="0" b="-62078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031200" cy="33337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52"/>
                </a:lnSpc>
              </a:pPr>
              <a:r>
                <a:rPr lang="en-US" sz="44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Go-To-Market Strategy - Medscan AI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1576635"/>
            <a:ext cx="4263666" cy="1194892"/>
            <a:chOff x="0" y="0"/>
            <a:chExt cx="5684888" cy="15931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684888" cy="1593190"/>
            </a:xfrm>
            <a:custGeom>
              <a:avLst/>
              <a:gdLst/>
              <a:ahLst/>
              <a:cxnLst/>
              <a:rect r="r" b="b" t="t" l="l"/>
              <a:pathLst>
                <a:path h="1593190" w="5684888">
                  <a:moveTo>
                    <a:pt x="0" y="0"/>
                  </a:moveTo>
                  <a:lnTo>
                    <a:pt x="5684888" y="0"/>
                  </a:lnTo>
                  <a:lnTo>
                    <a:pt x="5684888" y="1593190"/>
                  </a:lnTo>
                  <a:lnTo>
                    <a:pt x="0" y="159319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74313" r="-269949" b="-240118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>
              <a:off x="0" y="47625"/>
              <a:ext cx="5684888" cy="15455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 i="true" u="sng">
                  <a:solidFill>
                    <a:srgbClr val="000000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Target Users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5258275"/>
            <a:ext cx="12617451" cy="1879990"/>
            <a:chOff x="0" y="0"/>
            <a:chExt cx="3323115" cy="49514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323115" cy="495141"/>
            </a:xfrm>
            <a:custGeom>
              <a:avLst/>
              <a:gdLst/>
              <a:ahLst/>
              <a:cxnLst/>
              <a:rect r="r" b="b" t="t" l="l"/>
              <a:pathLst>
                <a:path h="495141" w="3323115">
                  <a:moveTo>
                    <a:pt x="0" y="0"/>
                  </a:moveTo>
                  <a:lnTo>
                    <a:pt x="3323115" y="0"/>
                  </a:lnTo>
                  <a:lnTo>
                    <a:pt x="3323115" y="495141"/>
                  </a:lnTo>
                  <a:lnTo>
                    <a:pt x="0" y="495141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0"/>
              <a:ext cx="3323115" cy="495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3009652"/>
            <a:ext cx="1337117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Our target users are elderly people, patients, students, and anyone who needs quick and safe medicine identification.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5238023"/>
            <a:ext cx="12236184" cy="184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98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We will first launch MedScan AI as a web application in colleges and local communities to test and improve it based on feedback.</a:t>
            </a:r>
          </a:p>
          <a:p>
            <a:pPr algn="l" marL="410209" indent="-205105" lvl="1">
              <a:lnSpc>
                <a:spcPts val="298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We will promote it through social media and health awareness campaigns.</a:t>
            </a:r>
          </a:p>
          <a:p>
            <a:pPr algn="l" marL="410209" indent="-205105" lvl="1">
              <a:lnSpc>
                <a:spcPts val="2982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We will also approach local pharmacies and clinics to recommend our platform to patients.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8700" y="4063383"/>
            <a:ext cx="5750058" cy="1194892"/>
            <a:chOff x="0" y="0"/>
            <a:chExt cx="7666744" cy="15931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666744" cy="1593190"/>
            </a:xfrm>
            <a:custGeom>
              <a:avLst/>
              <a:gdLst/>
              <a:ahLst/>
              <a:cxnLst/>
              <a:rect r="r" b="b" t="t" l="l"/>
              <a:pathLst>
                <a:path h="1593190" w="7666744">
                  <a:moveTo>
                    <a:pt x="0" y="0"/>
                  </a:moveTo>
                  <a:lnTo>
                    <a:pt x="7666744" y="0"/>
                  </a:lnTo>
                  <a:lnTo>
                    <a:pt x="7666744" y="1593190"/>
                  </a:lnTo>
                  <a:lnTo>
                    <a:pt x="0" y="159319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74313" r="-174317" b="-240118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>
              <a:off x="0" y="47625"/>
              <a:ext cx="7666744" cy="15455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91"/>
                </a:lnSpc>
              </a:pPr>
              <a:r>
                <a:rPr lang="en-US" b="true" sz="4899" i="true" u="sng">
                  <a:solidFill>
                    <a:srgbClr val="000000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Implementation Plan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7082317"/>
            <a:ext cx="5750058" cy="1194892"/>
            <a:chOff x="0" y="0"/>
            <a:chExt cx="7666744" cy="159319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666744" cy="1593190"/>
            </a:xfrm>
            <a:custGeom>
              <a:avLst/>
              <a:gdLst/>
              <a:ahLst/>
              <a:cxnLst/>
              <a:rect r="r" b="b" t="t" l="l"/>
              <a:pathLst>
                <a:path h="1593190" w="7666744">
                  <a:moveTo>
                    <a:pt x="0" y="0"/>
                  </a:moveTo>
                  <a:lnTo>
                    <a:pt x="7666744" y="0"/>
                  </a:lnTo>
                  <a:lnTo>
                    <a:pt x="7666744" y="1593190"/>
                  </a:lnTo>
                  <a:lnTo>
                    <a:pt x="0" y="1593190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74313" r="-174317" b="-240118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>
              <a:off x="0" y="47625"/>
              <a:ext cx="7666744" cy="154556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91"/>
                </a:lnSpc>
              </a:pPr>
              <a:r>
                <a:rPr lang="en-US" b="true" sz="4899" i="true" u="sng">
                  <a:solidFill>
                    <a:srgbClr val="000000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Launch Strategy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8305800"/>
            <a:ext cx="13371174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We will launch MedScan AI as a web platform in colleges and communities, promote it through social media and health campaigns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547688"/>
            <a:ext cx="15773400" cy="1988344"/>
            <a:chOff x="0" y="0"/>
            <a:chExt cx="21031200" cy="2651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2651125"/>
            </a:xfrm>
            <a:custGeom>
              <a:avLst/>
              <a:gdLst/>
              <a:ahLst/>
              <a:cxnLst/>
              <a:rect r="r" b="b" t="t" l="l"/>
              <a:pathLst>
                <a:path h="2651125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5"/>
                  </a:lnTo>
                  <a:lnTo>
                    <a:pt x="0" y="2651125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04466" r="0" b="-1044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7829" y="429930"/>
            <a:ext cx="15773400" cy="1981200"/>
            <a:chOff x="0" y="0"/>
            <a:chExt cx="21031200" cy="264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2641601"/>
            </a:xfrm>
            <a:custGeom>
              <a:avLst/>
              <a:gdLst/>
              <a:ahLst/>
              <a:cxnLst/>
              <a:rect r="r" b="b" t="t" l="l"/>
              <a:pathLst>
                <a:path h="2641601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41601"/>
                  </a:lnTo>
                  <a:lnTo>
                    <a:pt x="0" y="264160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05130" r="0" b="-10513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031200" cy="26320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84"/>
                </a:lnSpc>
              </a:pPr>
              <a:r>
                <a:rPr lang="en-US" b="true" sz="48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ROADMAP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48740" y="2774633"/>
            <a:ext cx="15590520" cy="511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698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system can be upgraded with real AI-based image recognition using technologies like TensorFlow or OpenAI Vision to accurately detect medicines from images without relying on file names.</a:t>
            </a:r>
          </a:p>
          <a:p>
            <a:pPr algn="l" marL="582928" indent="-291464" lvl="1">
              <a:lnSpc>
                <a:spcPts val="3698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backend database such as MySQL or Firebase can be integrated to securely store,manage, and update a large collection of medicine data in real time.</a:t>
            </a:r>
          </a:p>
          <a:p>
            <a:pPr algn="l" marL="582928" indent="-291464" lvl="1">
              <a:lnSpc>
                <a:spcPts val="3698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dedicated mobile application version can be created to make the system more accessible and convenient for smartphone users.</a:t>
            </a:r>
          </a:p>
          <a:p>
            <a:pPr algn="l" marL="582928" indent="-291464" lvl="1">
              <a:lnSpc>
                <a:spcPts val="3698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 admin panel can be developed to allow authorized users to easily add, edit, or remove medicines from the database.</a:t>
            </a:r>
          </a:p>
          <a:p>
            <a:pPr algn="l" marL="582928" indent="-291464" lvl="1">
              <a:lnSpc>
                <a:spcPts val="3698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 admin panel can be developed to allow authorized users to easily add, edit, or remove medicines from the database.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8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288" y="9520238"/>
            <a:ext cx="18316575" cy="781050"/>
          </a:xfrm>
          <a:custGeom>
            <a:avLst/>
            <a:gdLst/>
            <a:ahLst/>
            <a:cxnLst/>
            <a:rect r="r" b="b" t="t" l="l"/>
            <a:pathLst>
              <a:path h="781050" w="18316575">
                <a:moveTo>
                  <a:pt x="0" y="0"/>
                </a:moveTo>
                <a:lnTo>
                  <a:pt x="18316576" y="0"/>
                </a:lnTo>
                <a:lnTo>
                  <a:pt x="18316576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7300" y="429930"/>
            <a:ext cx="841057" cy="117729"/>
            <a:chOff x="0" y="0"/>
            <a:chExt cx="1121410" cy="156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1410" cy="156972"/>
            </a:xfrm>
            <a:custGeom>
              <a:avLst/>
              <a:gdLst/>
              <a:ahLst/>
              <a:cxnLst/>
              <a:rect r="r" b="b" t="t" l="l"/>
              <a:pathLst>
                <a:path h="156972" w="1121410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6062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7300" y="1692940"/>
            <a:ext cx="15773400" cy="843091"/>
            <a:chOff x="0" y="0"/>
            <a:chExt cx="21031200" cy="11241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1200" cy="1124122"/>
            </a:xfrm>
            <a:custGeom>
              <a:avLst/>
              <a:gdLst/>
              <a:ahLst/>
              <a:cxnLst/>
              <a:rect r="r" b="b" t="t" l="l"/>
              <a:pathLst>
                <a:path h="1124122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1124122"/>
                  </a:lnTo>
                  <a:lnTo>
                    <a:pt x="0" y="1124122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314292" r="0" b="-31429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7300" y="0"/>
            <a:ext cx="15773400" cy="2536031"/>
            <a:chOff x="0" y="0"/>
            <a:chExt cx="21031200" cy="33813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1200" cy="3381376"/>
            </a:xfrm>
            <a:custGeom>
              <a:avLst/>
              <a:gdLst/>
              <a:ahLst/>
              <a:cxnLst/>
              <a:rect r="r" b="b" t="t" l="l"/>
              <a:pathLst>
                <a:path h="338137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3381376"/>
                  </a:lnTo>
                  <a:lnTo>
                    <a:pt x="0" y="3381376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82130" r="0" b="-60252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1031200" cy="338137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91"/>
                </a:lnSpc>
              </a:pPr>
              <a:r>
                <a:rPr lang="en-US" b="true" sz="4899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TEAM :- CODE CRAFTER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29600" cy="730250"/>
            </a:xfrm>
            <a:custGeom>
              <a:avLst/>
              <a:gdLst/>
              <a:ahLst/>
              <a:cxnLst/>
              <a:rect r="r" b="b" t="t" l="l"/>
              <a:pathLst>
                <a:path h="730250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69434" r="0" b="-169434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57900" y="9534525"/>
            <a:ext cx="6172200" cy="547688"/>
            <a:chOff x="0" y="0"/>
            <a:chExt cx="8229600" cy="730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29600" cy="730251"/>
            </a:xfrm>
            <a:custGeom>
              <a:avLst/>
              <a:gdLst/>
              <a:ahLst/>
              <a:cxnLst/>
              <a:rect r="r" b="b" t="t" l="l"/>
              <a:pathLst>
                <a:path h="730251" w="8229600">
                  <a:moveTo>
                    <a:pt x="0" y="0"/>
                  </a:moveTo>
                  <a:lnTo>
                    <a:pt x="8229600" y="0"/>
                  </a:lnTo>
                  <a:lnTo>
                    <a:pt x="82296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69587" r="0" b="-169587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82296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HackNovation 2.0 | R&amp;D Cell, GIET University, Gunupur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96290" r="0" b="-9629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6400" cy="730251"/>
            </a:xfrm>
            <a:custGeom>
              <a:avLst/>
              <a:gdLst/>
              <a:ahLst/>
              <a:cxnLst/>
              <a:rect r="r" b="b" t="t" l="l"/>
              <a:pathLst>
                <a:path h="730251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96391" r="0" b="-96391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767676"/>
                  </a:solidFill>
                  <a:latin typeface="Aptos"/>
                  <a:ea typeface="Aptos"/>
                  <a:cs typeface="Aptos"/>
                  <a:sym typeface="Aptos"/>
                </a:rPr>
                <a:t>9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46782" cy="730250"/>
            </a:xfrm>
            <a:custGeom>
              <a:avLst/>
              <a:gdLst/>
              <a:ahLst/>
              <a:cxnLst/>
              <a:rect r="r" b="b" t="t" l="l"/>
              <a:pathLst>
                <a:path h="730250" w="2446782">
                  <a:moveTo>
                    <a:pt x="0" y="0"/>
                  </a:moveTo>
                  <a:lnTo>
                    <a:pt x="2446782" y="0"/>
                  </a:lnTo>
                  <a:lnTo>
                    <a:pt x="2446782" y="730250"/>
                  </a:lnTo>
                  <a:lnTo>
                    <a:pt x="0" y="730250"/>
                  </a:lnTo>
                  <a:close/>
                </a:path>
              </a:pathLst>
            </a:custGeom>
            <a:blipFill>
              <a:blip r:embed="rId4">
                <a:alphaModFix amt="0"/>
              </a:blip>
              <a:stretch>
                <a:fillRect l="0" t="-15239" r="1" b="-1524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1166" y="9636919"/>
            <a:ext cx="1835067" cy="547688"/>
            <a:chOff x="0" y="0"/>
            <a:chExt cx="2446757" cy="7302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6759" cy="730251"/>
            </a:xfrm>
            <a:custGeom>
              <a:avLst/>
              <a:gdLst/>
              <a:ahLst/>
              <a:cxnLst/>
              <a:rect r="r" b="b" t="t" l="l"/>
              <a:pathLst>
                <a:path h="730251" w="2446759">
                  <a:moveTo>
                    <a:pt x="0" y="0"/>
                  </a:moveTo>
                  <a:lnTo>
                    <a:pt x="2446759" y="0"/>
                  </a:lnTo>
                  <a:lnTo>
                    <a:pt x="2446759" y="730251"/>
                  </a:lnTo>
                  <a:lnTo>
                    <a:pt x="0" y="730251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15286" r="0" b="-15285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446757" cy="7302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CODE-CRAFTER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911199" y="1"/>
            <a:ext cx="1376839" cy="1376839"/>
            <a:chOff x="0" y="0"/>
            <a:chExt cx="1835785" cy="183578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35785" cy="1835785"/>
            </a:xfrm>
            <a:custGeom>
              <a:avLst/>
              <a:gdLst/>
              <a:ahLst/>
              <a:cxnLst/>
              <a:rect r="r" b="b" t="t" l="l"/>
              <a:pathLst>
                <a:path h="1835785" w="1835785">
                  <a:moveTo>
                    <a:pt x="0" y="0"/>
                  </a:moveTo>
                  <a:lnTo>
                    <a:pt x="1835785" y="0"/>
                  </a:lnTo>
                  <a:lnTo>
                    <a:pt x="1835785" y="1835785"/>
                  </a:lnTo>
                  <a:lnTo>
                    <a:pt x="0" y="1835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57300" y="2536031"/>
            <a:ext cx="3271577" cy="32715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0" t="-8178" r="0" b="-25154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613134" y="2536031"/>
            <a:ext cx="3271577" cy="32715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/>
              <a:stretch>
                <a:fillRect l="0" t="-5354" r="0" b="-5354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970561" y="2536031"/>
            <a:ext cx="3271577" cy="327157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/>
              <a:stretch>
                <a:fillRect l="0" t="-19386" r="-634" b="-14793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4327988" y="2536031"/>
            <a:ext cx="3271577" cy="327157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l="0" t="-16666" r="0" b="-16666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5613134" y="5807609"/>
            <a:ext cx="3271577" cy="1973311"/>
            <a:chOff x="0" y="0"/>
            <a:chExt cx="861650" cy="51972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61650" cy="519720"/>
            </a:xfrm>
            <a:custGeom>
              <a:avLst/>
              <a:gdLst/>
              <a:ahLst/>
              <a:cxnLst/>
              <a:rect r="r" b="b" t="t" l="l"/>
              <a:pathLst>
                <a:path h="519720" w="861650">
                  <a:moveTo>
                    <a:pt x="0" y="0"/>
                  </a:moveTo>
                  <a:lnTo>
                    <a:pt x="861650" y="0"/>
                  </a:lnTo>
                  <a:lnTo>
                    <a:pt x="861650" y="519720"/>
                  </a:lnTo>
                  <a:lnTo>
                    <a:pt x="0" y="519720"/>
                  </a:lnTo>
                  <a:close/>
                </a:path>
              </a:pathLst>
            </a:custGeom>
            <a:gradFill rotWithShape="true">
              <a:gsLst>
                <a:gs pos="0">
                  <a:srgbClr val="A9E1FF">
                    <a:alpha val="100000"/>
                  </a:srgbClr>
                </a:gs>
                <a:gs pos="50000">
                  <a:srgbClr val="D2E7FA">
                    <a:alpha val="65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861650" cy="53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57300" y="5750528"/>
            <a:ext cx="3269984" cy="2030392"/>
            <a:chOff x="0" y="0"/>
            <a:chExt cx="861230" cy="5347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1230" cy="534753"/>
            </a:xfrm>
            <a:custGeom>
              <a:avLst/>
              <a:gdLst/>
              <a:ahLst/>
              <a:cxnLst/>
              <a:rect r="r" b="b" t="t" l="l"/>
              <a:pathLst>
                <a:path h="534753" w="861230">
                  <a:moveTo>
                    <a:pt x="0" y="0"/>
                  </a:moveTo>
                  <a:lnTo>
                    <a:pt x="861230" y="0"/>
                  </a:lnTo>
                  <a:lnTo>
                    <a:pt x="861230" y="534753"/>
                  </a:lnTo>
                  <a:lnTo>
                    <a:pt x="0" y="534753"/>
                  </a:lnTo>
                  <a:close/>
                </a:path>
              </a:pathLst>
            </a:custGeom>
            <a:gradFill rotWithShape="true">
              <a:gsLst>
                <a:gs pos="0">
                  <a:srgbClr val="A9E1FF">
                    <a:alpha val="100000"/>
                  </a:srgbClr>
                </a:gs>
                <a:gs pos="50000">
                  <a:srgbClr val="D2E7FA">
                    <a:alpha val="65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861230" cy="553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102552" indent="-51276" lvl="1">
                <a:lnSpc>
                  <a:spcPts val="745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970561" y="5807609"/>
            <a:ext cx="3271577" cy="1973311"/>
            <a:chOff x="0" y="0"/>
            <a:chExt cx="861650" cy="51972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61650" cy="519720"/>
            </a:xfrm>
            <a:custGeom>
              <a:avLst/>
              <a:gdLst/>
              <a:ahLst/>
              <a:cxnLst/>
              <a:rect r="r" b="b" t="t" l="l"/>
              <a:pathLst>
                <a:path h="519720" w="861650">
                  <a:moveTo>
                    <a:pt x="0" y="0"/>
                  </a:moveTo>
                  <a:lnTo>
                    <a:pt x="861650" y="0"/>
                  </a:lnTo>
                  <a:lnTo>
                    <a:pt x="861650" y="519720"/>
                  </a:lnTo>
                  <a:lnTo>
                    <a:pt x="0" y="519720"/>
                  </a:lnTo>
                  <a:close/>
                </a:path>
              </a:pathLst>
            </a:custGeom>
            <a:gradFill rotWithShape="true">
              <a:gsLst>
                <a:gs pos="0">
                  <a:srgbClr val="A9E1FF">
                    <a:alpha val="100000"/>
                  </a:srgbClr>
                </a:gs>
                <a:gs pos="50000">
                  <a:srgbClr val="D2E7FA">
                    <a:alpha val="65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861650" cy="53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327988" y="5807609"/>
            <a:ext cx="3271577" cy="1973311"/>
            <a:chOff x="0" y="0"/>
            <a:chExt cx="861650" cy="5197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61650" cy="519720"/>
            </a:xfrm>
            <a:custGeom>
              <a:avLst/>
              <a:gdLst/>
              <a:ahLst/>
              <a:cxnLst/>
              <a:rect r="r" b="b" t="t" l="l"/>
              <a:pathLst>
                <a:path h="519720" w="861650">
                  <a:moveTo>
                    <a:pt x="0" y="0"/>
                  </a:moveTo>
                  <a:lnTo>
                    <a:pt x="861650" y="0"/>
                  </a:lnTo>
                  <a:lnTo>
                    <a:pt x="861650" y="519720"/>
                  </a:lnTo>
                  <a:lnTo>
                    <a:pt x="0" y="519720"/>
                  </a:lnTo>
                  <a:close/>
                </a:path>
              </a:pathLst>
            </a:custGeom>
            <a:gradFill rotWithShape="true">
              <a:gsLst>
                <a:gs pos="0">
                  <a:srgbClr val="A9E1FF">
                    <a:alpha val="100000"/>
                  </a:srgbClr>
                </a:gs>
                <a:gs pos="50000">
                  <a:srgbClr val="D2E7FA">
                    <a:alpha val="6500"/>
                  </a:srgbClr>
                </a:gs>
                <a:gs pos="100000">
                  <a:srgbClr val="193F61">
                    <a:alpha val="125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861650" cy="538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45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677829" y="5729411"/>
            <a:ext cx="2649430" cy="597446"/>
            <a:chOff x="0" y="0"/>
            <a:chExt cx="3532574" cy="79659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532574" cy="796595"/>
            </a:xfrm>
            <a:custGeom>
              <a:avLst/>
              <a:gdLst/>
              <a:ahLst/>
              <a:cxnLst/>
              <a:rect r="r" b="b" t="t" l="l"/>
              <a:pathLst>
                <a:path h="796595" w="3532574">
                  <a:moveTo>
                    <a:pt x="0" y="0"/>
                  </a:moveTo>
                  <a:lnTo>
                    <a:pt x="3532574" y="0"/>
                  </a:lnTo>
                  <a:lnTo>
                    <a:pt x="3532574" y="796595"/>
                  </a:lnTo>
                  <a:lnTo>
                    <a:pt x="0" y="79659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348625" r="-495350" b="-580237"/>
              </a:stretch>
            </a:blipFill>
          </p:spPr>
        </p:sp>
        <p:sp>
          <p:nvSpPr>
            <p:cNvPr name="TextBox 49" id="49"/>
            <p:cNvSpPr txBox="true"/>
            <p:nvPr/>
          </p:nvSpPr>
          <p:spPr>
            <a:xfrm>
              <a:off x="0" y="19050"/>
              <a:ext cx="3532574" cy="7775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48"/>
                </a:lnSpc>
              </a:pPr>
              <a:r>
                <a:rPr lang="en-US" sz="3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DEEPAK JENA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772854" y="5731713"/>
            <a:ext cx="5354318" cy="595145"/>
            <a:chOff x="0" y="0"/>
            <a:chExt cx="7139091" cy="79352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139091" cy="793527"/>
            </a:xfrm>
            <a:custGeom>
              <a:avLst/>
              <a:gdLst/>
              <a:ahLst/>
              <a:cxnLst/>
              <a:rect r="r" b="b" t="t" l="l"/>
              <a:pathLst>
                <a:path h="793527" w="7139091">
                  <a:moveTo>
                    <a:pt x="0" y="0"/>
                  </a:moveTo>
                  <a:lnTo>
                    <a:pt x="7139091" y="0"/>
                  </a:lnTo>
                  <a:lnTo>
                    <a:pt x="7139091" y="793527"/>
                  </a:lnTo>
                  <a:lnTo>
                    <a:pt x="0" y="793527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349974" r="-194592" b="-582867"/>
              </a:stretch>
            </a:blipFill>
          </p:spPr>
        </p:sp>
        <p:sp>
          <p:nvSpPr>
            <p:cNvPr name="TextBox 52" id="52"/>
            <p:cNvSpPr txBox="true"/>
            <p:nvPr/>
          </p:nvSpPr>
          <p:spPr>
            <a:xfrm>
              <a:off x="0" y="19050"/>
              <a:ext cx="7139091" cy="7744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48"/>
                </a:lnSpc>
              </a:pPr>
              <a:r>
                <a:rPr lang="en-US" sz="3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MUNA PRADHAN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221211" y="5750528"/>
            <a:ext cx="3320084" cy="597446"/>
            <a:chOff x="0" y="0"/>
            <a:chExt cx="4426778" cy="79659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426778" cy="796595"/>
            </a:xfrm>
            <a:custGeom>
              <a:avLst/>
              <a:gdLst/>
              <a:ahLst/>
              <a:cxnLst/>
              <a:rect r="r" b="b" t="t" l="l"/>
              <a:pathLst>
                <a:path h="796595" w="4426778">
                  <a:moveTo>
                    <a:pt x="0" y="0"/>
                  </a:moveTo>
                  <a:lnTo>
                    <a:pt x="4426778" y="0"/>
                  </a:lnTo>
                  <a:lnTo>
                    <a:pt x="4426778" y="796595"/>
                  </a:lnTo>
                  <a:lnTo>
                    <a:pt x="0" y="796595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348625" r="-375090" b="-580237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>
              <a:off x="0" y="19050"/>
              <a:ext cx="4426778" cy="7775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48"/>
                </a:lnSpc>
              </a:pPr>
              <a:r>
                <a:rPr lang="en-US" sz="3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TEJMOY LENKA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4532503" y="5750528"/>
            <a:ext cx="4263666" cy="595145"/>
            <a:chOff x="0" y="0"/>
            <a:chExt cx="5684888" cy="79352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684888" cy="793527"/>
            </a:xfrm>
            <a:custGeom>
              <a:avLst/>
              <a:gdLst/>
              <a:ahLst/>
              <a:cxnLst/>
              <a:rect r="r" b="b" t="t" l="l"/>
              <a:pathLst>
                <a:path h="793527" w="5684888">
                  <a:moveTo>
                    <a:pt x="0" y="0"/>
                  </a:moveTo>
                  <a:lnTo>
                    <a:pt x="5684888" y="0"/>
                  </a:lnTo>
                  <a:lnTo>
                    <a:pt x="5684888" y="793527"/>
                  </a:lnTo>
                  <a:lnTo>
                    <a:pt x="0" y="793527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349974" r="-269949" b="-582867"/>
              </a:stretch>
            </a:blipFill>
          </p:spPr>
        </p:sp>
        <p:sp>
          <p:nvSpPr>
            <p:cNvPr name="TextBox 58" id="58"/>
            <p:cNvSpPr txBox="true"/>
            <p:nvPr/>
          </p:nvSpPr>
          <p:spPr>
            <a:xfrm>
              <a:off x="0" y="19050"/>
              <a:ext cx="5684888" cy="77447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348"/>
                </a:lnSpc>
              </a:pPr>
              <a:r>
                <a:rPr lang="en-US" sz="3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SUBHAM PANDA</a:t>
              </a: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493220" y="6193689"/>
            <a:ext cx="3298122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ROLL NO</a:t>
            </a:r>
            <a:r>
              <a:rPr lang="en-US" sz="1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- 25CSE061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623263" y="6137976"/>
            <a:ext cx="4172905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ROLL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NO</a:t>
            </a:r>
            <a:r>
              <a:rPr lang="en-US" sz="1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- 25CSE055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230736" y="6193689"/>
            <a:ext cx="4252236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ROLL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NO</a:t>
            </a:r>
            <a:r>
              <a:rPr lang="en-US" sz="1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- 25CSE058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849054" y="6193689"/>
            <a:ext cx="3920622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ROLL NO</a:t>
            </a:r>
            <a:r>
              <a:rPr lang="en-US" sz="19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- 25CSE041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89422" y="6472136"/>
            <a:ext cx="2799737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nd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SEMESTER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4623263" y="6445784"/>
            <a:ext cx="2799737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nd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SEMESTER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0280266" y="6472136"/>
            <a:ext cx="2799737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nd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SEMESTER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849054" y="6472136"/>
            <a:ext cx="2799737" cy="4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13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nd</a:t>
            </a:r>
            <a:r>
              <a:rPr lang="en-US" b="true" sz="19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SEMESTER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56097" y="6762331"/>
            <a:ext cx="3235245" cy="6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512"/>
              </a:lnSpc>
              <a:buFont typeface="Arial"/>
              <a:buChar char="•"/>
            </a:pPr>
            <a:r>
              <a:rPr lang="en-US" b="true" sz="16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COMPUTER-SCIENCE ENGINEERING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0353675" y="6831229"/>
            <a:ext cx="3235245" cy="6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512"/>
              </a:lnSpc>
              <a:buFont typeface="Arial"/>
              <a:buChar char="•"/>
            </a:pPr>
            <a:r>
              <a:rPr lang="en-US" b="true" sz="16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COMPUTER-SCIENCE ENGINEERING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908755" y="6831229"/>
            <a:ext cx="3235245" cy="6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512"/>
              </a:lnSpc>
              <a:buFont typeface="Arial"/>
              <a:buChar char="•"/>
            </a:pPr>
            <a:r>
              <a:rPr lang="en-US" b="true" sz="16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COMPUTER-SCIENCE ENGINEERING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712870" y="6793129"/>
            <a:ext cx="3235245" cy="64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512"/>
              </a:lnSpc>
              <a:buFont typeface="Arial"/>
              <a:buChar char="•"/>
            </a:pPr>
            <a:r>
              <a:rPr lang="en-US" b="true" sz="1600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COMPUTER-SCIENCE ENGINEERING</a:t>
            </a:r>
          </a:p>
        </p:txBody>
      </p:sp>
      <p:grpSp>
        <p:nvGrpSpPr>
          <p:cNvPr name="Group 71" id="71"/>
          <p:cNvGrpSpPr/>
          <p:nvPr/>
        </p:nvGrpSpPr>
        <p:grpSpPr>
          <a:xfrm rot="0">
            <a:off x="1028700" y="7828545"/>
            <a:ext cx="17259300" cy="3005295"/>
            <a:chOff x="0" y="0"/>
            <a:chExt cx="34453567" cy="599926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34453568" cy="5999267"/>
            </a:xfrm>
            <a:custGeom>
              <a:avLst/>
              <a:gdLst/>
              <a:ahLst/>
              <a:cxnLst/>
              <a:rect r="r" b="b" t="t" l="l"/>
              <a:pathLst>
                <a:path h="5999267" w="34453568">
                  <a:moveTo>
                    <a:pt x="0" y="0"/>
                  </a:moveTo>
                  <a:lnTo>
                    <a:pt x="34453568" y="0"/>
                  </a:lnTo>
                  <a:lnTo>
                    <a:pt x="34453568" y="5999267"/>
                  </a:lnTo>
                  <a:lnTo>
                    <a:pt x="0" y="5999267"/>
                  </a:lnTo>
                  <a:close/>
                </a:path>
              </a:pathLst>
            </a:custGeom>
            <a:blipFill>
              <a:blip r:embed="rId5">
                <a:alphaModFix amt="0"/>
              </a:blip>
              <a:stretch>
                <a:fillRect l="0" t="-46291" r="38957" b="9676"/>
              </a:stretch>
            </a:blipFill>
          </p:spPr>
        </p:sp>
        <p:sp>
          <p:nvSpPr>
            <p:cNvPr name="TextBox 73" id="73"/>
            <p:cNvSpPr txBox="true"/>
            <p:nvPr/>
          </p:nvSpPr>
          <p:spPr>
            <a:xfrm>
              <a:off x="0" y="0"/>
              <a:ext cx="34453567" cy="59992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700"/>
                </a:lnSpc>
              </a:pPr>
              <a:r>
                <a:rPr lang="en-US" b="true" sz="2500" u="sng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STRENGTH</a:t>
              </a:r>
            </a:p>
            <a:p>
              <a:pPr algn="l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  <a:r>
                <a:rPr lang="en-US" sz="2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TEAM HAS STRONG WEB DEVELOPMENT SKILLS, BASIC AI KNOWLEDGE, GOOD PROBLEM-SOLVING ABILITY, AND EFFECTIVE TEAMWORK AND LEADERSHIP SKILLS.</a:t>
              </a:r>
            </a:p>
            <a:p>
              <a:pPr algn="l">
                <a:lnSpc>
                  <a:spcPts val="3456"/>
                </a:lnSpc>
              </a:pPr>
            </a:p>
            <a:p>
              <a:pPr algn="l">
                <a:lnSpc>
                  <a:spcPts val="3456"/>
                </a:lnSpc>
              </a:pPr>
            </a:p>
            <a:p>
              <a:pPr algn="l">
                <a:lnSpc>
                  <a:spcPts val="345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DAHB7TPBNVA</dc:identifier>
  <dcterms:modified xsi:type="dcterms:W3CDTF">2011-08-01T06:04:30Z</dcterms:modified>
  <cp:revision>1</cp:revision>
  <dc:title>Med-Scan AI – Smart Medicine Identification System</dc:title>
</cp:coreProperties>
</file>